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DqCm6XL80.mp4>
</file>

<file path=ppt/media/image1.png>
</file>

<file path=ppt/media/image10.jpeg>
</file>

<file path=ppt/media/image11.jpeg>
</file>

<file path=ppt/media/image12.jpeg>
</file>

<file path=ppt/media/image13.jpeg>
</file>

<file path=ppt/media/image14.jpeg>
</file>

<file path=ppt/media/image15.jpeg>
</file>

<file path=ppt/media/image2.svg>
</file>

<file path=ppt/media/image3.png>
</file>

<file path=ppt/media/image4.svg>
</file>

<file path=ppt/media/image5.jpeg>
</file>

<file path=ppt/media/image6.png>
</file>

<file path=ppt/media/image7.sv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jpeg" Type="http://schemas.openxmlformats.org/officeDocument/2006/relationships/image"/><Relationship Id="rId7" Target="../media/image9.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DqCm6XL80.mp4" Type="http://schemas.openxmlformats.org/officeDocument/2006/relationships/video"/><Relationship Id="rId4" Target="../media/VADqCm6XL80.mp4" Type="http://schemas.microsoft.com/office/2007/relationships/media"/><Relationship Id="rId5" Target="../media/image3.png" Type="http://schemas.openxmlformats.org/officeDocument/2006/relationships/image"/><Relationship Id="rId6" Target="../media/image4.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3.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0">
            <a:off x="0" y="7013597"/>
            <a:ext cx="10405520" cy="3273403"/>
          </a:xfrm>
          <a:custGeom>
            <a:avLst/>
            <a:gdLst/>
            <a:ahLst/>
            <a:cxnLst/>
            <a:rect r="r" b="b" t="t" l="l"/>
            <a:pathLst>
              <a:path h="3273403" w="10405520">
                <a:moveTo>
                  <a:pt x="0" y="0"/>
                </a:moveTo>
                <a:lnTo>
                  <a:pt x="10405520" y="0"/>
                </a:lnTo>
                <a:lnTo>
                  <a:pt x="10405520" y="3273403"/>
                </a:lnTo>
                <a:lnTo>
                  <a:pt x="0" y="32734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8638126" y="0"/>
            <a:ext cx="9649874" cy="1254484"/>
          </a:xfrm>
          <a:custGeom>
            <a:avLst/>
            <a:gdLst/>
            <a:ahLst/>
            <a:cxnLst/>
            <a:rect r="r" b="b" t="t" l="l"/>
            <a:pathLst>
              <a:path h="1254484" w="9649874">
                <a:moveTo>
                  <a:pt x="9649874" y="0"/>
                </a:moveTo>
                <a:lnTo>
                  <a:pt x="0" y="0"/>
                </a:lnTo>
                <a:lnTo>
                  <a:pt x="0" y="1254484"/>
                </a:lnTo>
                <a:lnTo>
                  <a:pt x="9649874" y="1254484"/>
                </a:lnTo>
                <a:lnTo>
                  <a:pt x="96498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440305"/>
            <a:ext cx="9544266" cy="842510"/>
            <a:chOff x="0" y="0"/>
            <a:chExt cx="2513716" cy="221896"/>
          </a:xfrm>
        </p:grpSpPr>
        <p:sp>
          <p:nvSpPr>
            <p:cNvPr name="Freeform 5" id="5"/>
            <p:cNvSpPr/>
            <p:nvPr/>
          </p:nvSpPr>
          <p:spPr>
            <a:xfrm flipH="false" flipV="false" rot="0">
              <a:off x="0" y="0"/>
              <a:ext cx="2513716" cy="221896"/>
            </a:xfrm>
            <a:custGeom>
              <a:avLst/>
              <a:gdLst/>
              <a:ahLst/>
              <a:cxnLst/>
              <a:rect r="r" b="b" t="t" l="l"/>
              <a:pathLst>
                <a:path h="221896" w="2513716">
                  <a:moveTo>
                    <a:pt x="2310516" y="0"/>
                  </a:moveTo>
                  <a:lnTo>
                    <a:pt x="0" y="0"/>
                  </a:lnTo>
                  <a:lnTo>
                    <a:pt x="203200" y="221896"/>
                  </a:lnTo>
                  <a:lnTo>
                    <a:pt x="2513716" y="221896"/>
                  </a:lnTo>
                  <a:lnTo>
                    <a:pt x="2310516" y="0"/>
                  </a:lnTo>
                  <a:close/>
                </a:path>
              </a:pathLst>
            </a:custGeom>
            <a:solidFill>
              <a:srgbClr val="3671BF"/>
            </a:solidFill>
          </p:spPr>
        </p:sp>
        <p:sp>
          <p:nvSpPr>
            <p:cNvPr name="TextBox 6" id="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85846" y="570092"/>
            <a:ext cx="8301748" cy="500151"/>
            <a:chOff x="0" y="0"/>
            <a:chExt cx="3683131" cy="221896"/>
          </a:xfrm>
        </p:grpSpPr>
        <p:sp>
          <p:nvSpPr>
            <p:cNvPr name="Freeform 8" id="8"/>
            <p:cNvSpPr/>
            <p:nvPr/>
          </p:nvSpPr>
          <p:spPr>
            <a:xfrm flipH="false" flipV="false" rot="0">
              <a:off x="0" y="0"/>
              <a:ext cx="3683131" cy="221896"/>
            </a:xfrm>
            <a:custGeom>
              <a:avLst/>
              <a:gdLst/>
              <a:ahLst/>
              <a:cxnLst/>
              <a:rect r="r" b="b" t="t" l="l"/>
              <a:pathLst>
                <a:path h="221896" w="3683131">
                  <a:moveTo>
                    <a:pt x="3479931" y="0"/>
                  </a:moveTo>
                  <a:lnTo>
                    <a:pt x="0" y="0"/>
                  </a:lnTo>
                  <a:lnTo>
                    <a:pt x="203200" y="221896"/>
                  </a:lnTo>
                  <a:lnTo>
                    <a:pt x="3683131" y="221896"/>
                  </a:lnTo>
                  <a:lnTo>
                    <a:pt x="3479931" y="0"/>
                  </a:lnTo>
                  <a:close/>
                </a:path>
              </a:pathLst>
            </a:custGeom>
            <a:solidFill>
              <a:srgbClr val="123664"/>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10405520" y="2124371"/>
            <a:ext cx="7133929" cy="7133929"/>
            <a:chOff x="0" y="0"/>
            <a:chExt cx="6350000" cy="6350000"/>
          </a:xfrm>
        </p:grpSpPr>
        <p:sp>
          <p:nvSpPr>
            <p:cNvPr name="Freeform 11" id="11"/>
            <p:cNvSpPr/>
            <p:nvPr/>
          </p:nvSpPr>
          <p:spPr>
            <a:xfrm flipH="false" flipV="false" rot="0">
              <a:off x="102870" y="638810"/>
              <a:ext cx="6149340" cy="5613400"/>
            </a:xfrm>
            <a:custGeom>
              <a:avLst/>
              <a:gdLst/>
              <a:ahLst/>
              <a:cxnLst/>
              <a:rect r="r" b="b" t="t" l="l"/>
              <a:pathLst>
                <a:path h="5613400" w="6149340">
                  <a:moveTo>
                    <a:pt x="6149340" y="5613400"/>
                  </a:moveTo>
                  <a:lnTo>
                    <a:pt x="0" y="5613400"/>
                  </a:lnTo>
                  <a:lnTo>
                    <a:pt x="0" y="0"/>
                  </a:lnTo>
                  <a:lnTo>
                    <a:pt x="6148070" y="0"/>
                  </a:lnTo>
                  <a:lnTo>
                    <a:pt x="6149340" y="5613400"/>
                  </a:lnTo>
                  <a:lnTo>
                    <a:pt x="6149340" y="5613400"/>
                  </a:lnTo>
                  <a:close/>
                </a:path>
              </a:pathLst>
            </a:custGeom>
            <a:blipFill>
              <a:blip r:embed="rId6"/>
              <a:stretch>
                <a:fillRect l="-29898" t="0" r="-29898" b="0"/>
              </a:stretch>
            </a:blipFill>
          </p:spPr>
        </p:sp>
        <p:sp>
          <p:nvSpPr>
            <p:cNvPr name="Freeform 12" id="12"/>
            <p:cNvSpPr/>
            <p:nvPr/>
          </p:nvSpPr>
          <p:spPr>
            <a:xfrm flipH="false" flipV="false" rot="0">
              <a:off x="102870" y="105410"/>
              <a:ext cx="6149340" cy="431800"/>
            </a:xfrm>
            <a:custGeom>
              <a:avLst/>
              <a:gdLst/>
              <a:ahLst/>
              <a:cxnLst/>
              <a:rect r="r" b="b" t="t" l="l"/>
              <a:pathLst>
                <a:path h="431800" w="6149340">
                  <a:moveTo>
                    <a:pt x="6149340" y="431800"/>
                  </a:moveTo>
                  <a:lnTo>
                    <a:pt x="0" y="431800"/>
                  </a:lnTo>
                  <a:lnTo>
                    <a:pt x="0" y="0"/>
                  </a:lnTo>
                  <a:lnTo>
                    <a:pt x="6148070" y="0"/>
                  </a:lnTo>
                  <a:lnTo>
                    <a:pt x="6149340" y="431800"/>
                  </a:lnTo>
                  <a:lnTo>
                    <a:pt x="6149340" y="431800"/>
                  </a:lnTo>
                  <a:close/>
                </a:path>
              </a:pathLst>
            </a:custGeom>
            <a:solidFill>
              <a:srgbClr val="27538C"/>
            </a:solidFill>
          </p:spPr>
        </p:sp>
        <p:sp>
          <p:nvSpPr>
            <p:cNvPr name="Freeform 13" id="13"/>
            <p:cNvSpPr/>
            <p:nvPr/>
          </p:nvSpPr>
          <p:spPr>
            <a:xfrm flipH="false" flipV="false" rot="0">
              <a:off x="102870" y="105410"/>
              <a:ext cx="431800" cy="431800"/>
            </a:xfrm>
            <a:custGeom>
              <a:avLst/>
              <a:gdLst/>
              <a:ahLst/>
              <a:cxnLst/>
              <a:rect r="r" b="b" t="t" l="l"/>
              <a:pathLst>
                <a:path h="431800" w="431800">
                  <a:moveTo>
                    <a:pt x="431800" y="431800"/>
                  </a:moveTo>
                  <a:lnTo>
                    <a:pt x="0" y="431800"/>
                  </a:lnTo>
                  <a:lnTo>
                    <a:pt x="0" y="0"/>
                  </a:lnTo>
                  <a:lnTo>
                    <a:pt x="431800" y="0"/>
                  </a:lnTo>
                  <a:lnTo>
                    <a:pt x="431800" y="431800"/>
                  </a:lnTo>
                  <a:close/>
                </a:path>
              </a:pathLst>
            </a:custGeom>
            <a:solidFill>
              <a:srgbClr val="3671BF"/>
            </a:solidFill>
          </p:spPr>
        </p:sp>
        <p:sp>
          <p:nvSpPr>
            <p:cNvPr name="Freeform 14" id="14"/>
            <p:cNvSpPr/>
            <p:nvPr/>
          </p:nvSpPr>
          <p:spPr>
            <a:xfrm flipH="false" flipV="false" rot="0">
              <a:off x="1270" y="3810"/>
              <a:ext cx="6352540" cy="6350000"/>
            </a:xfrm>
            <a:custGeom>
              <a:avLst/>
              <a:gdLst/>
              <a:ahLst/>
              <a:cxnLst/>
              <a:rect r="r" b="b" t="t" l="l"/>
              <a:pathLst>
                <a:path h="6350000" w="6352540">
                  <a:moveTo>
                    <a:pt x="0" y="0"/>
                  </a:moveTo>
                  <a:lnTo>
                    <a:pt x="0" y="533400"/>
                  </a:lnTo>
                  <a:lnTo>
                    <a:pt x="0" y="635000"/>
                  </a:lnTo>
                  <a:lnTo>
                    <a:pt x="0" y="6350000"/>
                  </a:lnTo>
                  <a:lnTo>
                    <a:pt x="6352540" y="6350000"/>
                  </a:lnTo>
                  <a:lnTo>
                    <a:pt x="6352540" y="635000"/>
                  </a:lnTo>
                  <a:lnTo>
                    <a:pt x="6352540" y="533400"/>
                  </a:lnTo>
                  <a:lnTo>
                    <a:pt x="6352540" y="0"/>
                  </a:lnTo>
                  <a:lnTo>
                    <a:pt x="0" y="0"/>
                  </a:lnTo>
                  <a:close/>
                  <a:moveTo>
                    <a:pt x="101600" y="101600"/>
                  </a:moveTo>
                  <a:lnTo>
                    <a:pt x="533400" y="101600"/>
                  </a:lnTo>
                  <a:lnTo>
                    <a:pt x="533400" y="533400"/>
                  </a:lnTo>
                  <a:lnTo>
                    <a:pt x="101600" y="533400"/>
                  </a:lnTo>
                  <a:lnTo>
                    <a:pt x="101600" y="101600"/>
                  </a:lnTo>
                  <a:close/>
                  <a:moveTo>
                    <a:pt x="6249670" y="6248400"/>
                  </a:moveTo>
                  <a:lnTo>
                    <a:pt x="101600" y="6248400"/>
                  </a:lnTo>
                  <a:lnTo>
                    <a:pt x="101600" y="635000"/>
                  </a:lnTo>
                  <a:lnTo>
                    <a:pt x="635000" y="635000"/>
                  </a:lnTo>
                  <a:lnTo>
                    <a:pt x="6249670" y="635000"/>
                  </a:lnTo>
                  <a:lnTo>
                    <a:pt x="6249670" y="6248400"/>
                  </a:lnTo>
                  <a:lnTo>
                    <a:pt x="6249670" y="6248400"/>
                  </a:lnTo>
                  <a:lnTo>
                    <a:pt x="6249670" y="6248400"/>
                  </a:lnTo>
                  <a:close/>
                  <a:moveTo>
                    <a:pt x="6250940" y="533400"/>
                  </a:moveTo>
                  <a:lnTo>
                    <a:pt x="636270" y="533400"/>
                  </a:lnTo>
                  <a:lnTo>
                    <a:pt x="636270" y="101600"/>
                  </a:lnTo>
                  <a:lnTo>
                    <a:pt x="6250940" y="101600"/>
                  </a:lnTo>
                  <a:lnTo>
                    <a:pt x="6250940" y="533400"/>
                  </a:lnTo>
                  <a:close/>
                  <a:moveTo>
                    <a:pt x="373380" y="317500"/>
                  </a:moveTo>
                  <a:lnTo>
                    <a:pt x="472440" y="416560"/>
                  </a:lnTo>
                  <a:lnTo>
                    <a:pt x="417830" y="471170"/>
                  </a:lnTo>
                  <a:lnTo>
                    <a:pt x="317500" y="372110"/>
                  </a:lnTo>
                  <a:lnTo>
                    <a:pt x="218440" y="471170"/>
                  </a:lnTo>
                  <a:lnTo>
                    <a:pt x="163830" y="416560"/>
                  </a:lnTo>
                  <a:lnTo>
                    <a:pt x="262890" y="317500"/>
                  </a:lnTo>
                  <a:lnTo>
                    <a:pt x="163830" y="218440"/>
                  </a:lnTo>
                  <a:lnTo>
                    <a:pt x="218440" y="163830"/>
                  </a:lnTo>
                  <a:lnTo>
                    <a:pt x="317500" y="262890"/>
                  </a:lnTo>
                  <a:lnTo>
                    <a:pt x="416560" y="163830"/>
                  </a:lnTo>
                  <a:lnTo>
                    <a:pt x="472440" y="218440"/>
                  </a:lnTo>
                  <a:lnTo>
                    <a:pt x="373380" y="317500"/>
                  </a:lnTo>
                  <a:close/>
                </a:path>
              </a:pathLst>
            </a:custGeom>
            <a:solidFill>
              <a:srgbClr val="123664"/>
            </a:solidFill>
          </p:spPr>
        </p:sp>
      </p:grpSp>
      <p:sp>
        <p:nvSpPr>
          <p:cNvPr name="TextBox 15" id="15"/>
          <p:cNvSpPr txBox="true"/>
          <p:nvPr/>
        </p:nvSpPr>
        <p:spPr>
          <a:xfrm rot="0">
            <a:off x="585372" y="2466261"/>
            <a:ext cx="8958894" cy="4695825"/>
          </a:xfrm>
          <a:prstGeom prst="rect">
            <a:avLst/>
          </a:prstGeom>
        </p:spPr>
        <p:txBody>
          <a:bodyPr anchor="t" rtlCol="false" tIns="0" lIns="0" bIns="0" rIns="0">
            <a:spAutoFit/>
          </a:bodyPr>
          <a:lstStyle/>
          <a:p>
            <a:pPr algn="ctr">
              <a:lnSpc>
                <a:spcPts val="12359"/>
              </a:lnSpc>
            </a:pPr>
            <a:r>
              <a:rPr lang="en-US" sz="10299">
                <a:solidFill>
                  <a:srgbClr val="27538C"/>
                </a:solidFill>
                <a:latin typeface="Roboto Condensed Bold"/>
              </a:rPr>
              <a:t> DATA  ANALYSIS USING DJANGO</a:t>
            </a:r>
          </a:p>
        </p:txBody>
      </p:sp>
      <p:grpSp>
        <p:nvGrpSpPr>
          <p:cNvPr name="Group 16" id="16"/>
          <p:cNvGrpSpPr/>
          <p:nvPr/>
        </p:nvGrpSpPr>
        <p:grpSpPr>
          <a:xfrm rot="0">
            <a:off x="9816144" y="10029825"/>
            <a:ext cx="2791207" cy="842510"/>
            <a:chOff x="0" y="0"/>
            <a:chExt cx="735133" cy="221896"/>
          </a:xfrm>
        </p:grpSpPr>
        <p:sp>
          <p:nvSpPr>
            <p:cNvPr name="Freeform 17" id="17"/>
            <p:cNvSpPr/>
            <p:nvPr/>
          </p:nvSpPr>
          <p:spPr>
            <a:xfrm flipH="false" flipV="false" rot="0">
              <a:off x="0" y="0"/>
              <a:ext cx="735133" cy="221896"/>
            </a:xfrm>
            <a:custGeom>
              <a:avLst/>
              <a:gdLst/>
              <a:ahLst/>
              <a:cxnLst/>
              <a:rect r="r" b="b" t="t" l="l"/>
              <a:pathLst>
                <a:path h="221896" w="735133">
                  <a:moveTo>
                    <a:pt x="531933" y="0"/>
                  </a:moveTo>
                  <a:lnTo>
                    <a:pt x="0" y="0"/>
                  </a:lnTo>
                  <a:lnTo>
                    <a:pt x="203200" y="221896"/>
                  </a:lnTo>
                  <a:lnTo>
                    <a:pt x="735133" y="221896"/>
                  </a:lnTo>
                  <a:lnTo>
                    <a:pt x="531933" y="0"/>
                  </a:lnTo>
                  <a:close/>
                </a:path>
              </a:pathLst>
            </a:custGeom>
            <a:solidFill>
              <a:srgbClr val="3671BF"/>
            </a:solidFill>
          </p:spPr>
        </p:sp>
        <p:sp>
          <p:nvSpPr>
            <p:cNvPr name="TextBox 18" id="1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5442509" y="-105009"/>
            <a:ext cx="16912758" cy="1557251"/>
            <a:chOff x="0" y="0"/>
            <a:chExt cx="2409929" cy="221896"/>
          </a:xfrm>
        </p:grpSpPr>
        <p:sp>
          <p:nvSpPr>
            <p:cNvPr name="Freeform 20" id="20"/>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27538C"/>
            </a:solidFill>
          </p:spPr>
        </p:sp>
        <p:sp>
          <p:nvSpPr>
            <p:cNvPr name="TextBox 21" id="2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1448538" y="3447538"/>
            <a:ext cx="10405520" cy="3273403"/>
          </a:xfrm>
          <a:custGeom>
            <a:avLst/>
            <a:gdLst/>
            <a:ahLst/>
            <a:cxnLst/>
            <a:rect r="r" b="b" t="t" l="l"/>
            <a:pathLst>
              <a:path h="3273403" w="10405520">
                <a:moveTo>
                  <a:pt x="0" y="0"/>
                </a:moveTo>
                <a:lnTo>
                  <a:pt x="10405520" y="0"/>
                </a:lnTo>
                <a:lnTo>
                  <a:pt x="10405520" y="3273404"/>
                </a:lnTo>
                <a:lnTo>
                  <a:pt x="0" y="32734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019175"/>
            <a:ext cx="7503921" cy="98107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TABLE OF CONTENT</a:t>
            </a:r>
          </a:p>
        </p:txBody>
      </p:sp>
      <p:sp>
        <p:nvSpPr>
          <p:cNvPr name="TextBox 4" id="4"/>
          <p:cNvSpPr txBox="true"/>
          <p:nvPr/>
        </p:nvSpPr>
        <p:spPr>
          <a:xfrm rot="0">
            <a:off x="1028700" y="2839999"/>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01</a:t>
            </a:r>
          </a:p>
        </p:txBody>
      </p:sp>
      <p:sp>
        <p:nvSpPr>
          <p:cNvPr name="TextBox 5" id="5"/>
          <p:cNvSpPr txBox="true"/>
          <p:nvPr/>
        </p:nvSpPr>
        <p:spPr>
          <a:xfrm rot="0">
            <a:off x="7881930" y="2839999"/>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04</a:t>
            </a:r>
          </a:p>
        </p:txBody>
      </p:sp>
      <p:sp>
        <p:nvSpPr>
          <p:cNvPr name="TextBox 6" id="6"/>
          <p:cNvSpPr txBox="true"/>
          <p:nvPr/>
        </p:nvSpPr>
        <p:spPr>
          <a:xfrm rot="0">
            <a:off x="1028700" y="5074715"/>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02</a:t>
            </a:r>
          </a:p>
        </p:txBody>
      </p:sp>
      <p:sp>
        <p:nvSpPr>
          <p:cNvPr name="TextBox 7" id="7"/>
          <p:cNvSpPr txBox="true"/>
          <p:nvPr/>
        </p:nvSpPr>
        <p:spPr>
          <a:xfrm rot="0">
            <a:off x="7881930" y="5074715"/>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05</a:t>
            </a:r>
          </a:p>
        </p:txBody>
      </p:sp>
      <p:sp>
        <p:nvSpPr>
          <p:cNvPr name="TextBox 8" id="8"/>
          <p:cNvSpPr txBox="true"/>
          <p:nvPr/>
        </p:nvSpPr>
        <p:spPr>
          <a:xfrm rot="0">
            <a:off x="1028700" y="7322615"/>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03</a:t>
            </a:r>
          </a:p>
        </p:txBody>
      </p:sp>
      <p:sp>
        <p:nvSpPr>
          <p:cNvPr name="TextBox 9" id="9"/>
          <p:cNvSpPr txBox="true"/>
          <p:nvPr/>
        </p:nvSpPr>
        <p:spPr>
          <a:xfrm rot="0">
            <a:off x="7881930" y="7322615"/>
            <a:ext cx="1376867" cy="733425"/>
          </a:xfrm>
          <a:prstGeom prst="rect">
            <a:avLst/>
          </a:prstGeom>
        </p:spPr>
        <p:txBody>
          <a:bodyPr anchor="t" rtlCol="false" tIns="0" lIns="0" bIns="0" rIns="0">
            <a:spAutoFit/>
          </a:bodyPr>
          <a:lstStyle/>
          <a:p>
            <a:pPr>
              <a:lnSpc>
                <a:spcPts val="5759"/>
              </a:lnSpc>
            </a:pPr>
            <a:r>
              <a:rPr lang="en-US" sz="4800">
                <a:solidFill>
                  <a:srgbClr val="3671BF"/>
                </a:solidFill>
                <a:latin typeface="Roboto Condensed Bold"/>
              </a:rPr>
              <a:t>06</a:t>
            </a:r>
          </a:p>
        </p:txBody>
      </p:sp>
      <p:sp>
        <p:nvSpPr>
          <p:cNvPr name="TextBox 10" id="10"/>
          <p:cNvSpPr txBox="true"/>
          <p:nvPr/>
        </p:nvSpPr>
        <p:spPr>
          <a:xfrm rot="0">
            <a:off x="2070237" y="2839999"/>
            <a:ext cx="3914343" cy="1533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Problem statement</a:t>
            </a:r>
          </a:p>
        </p:txBody>
      </p:sp>
      <p:sp>
        <p:nvSpPr>
          <p:cNvPr name="TextBox 11" id="11"/>
          <p:cNvSpPr txBox="true"/>
          <p:nvPr/>
        </p:nvSpPr>
        <p:spPr>
          <a:xfrm rot="0">
            <a:off x="8923467" y="2852754"/>
            <a:ext cx="3914343" cy="1533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Solution of the Problem</a:t>
            </a:r>
          </a:p>
        </p:txBody>
      </p:sp>
      <p:sp>
        <p:nvSpPr>
          <p:cNvPr name="TextBox 12" id="12"/>
          <p:cNvSpPr txBox="true"/>
          <p:nvPr/>
        </p:nvSpPr>
        <p:spPr>
          <a:xfrm rot="0">
            <a:off x="2070237" y="5087470"/>
            <a:ext cx="4731536" cy="1533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Thinking Process/ Approach</a:t>
            </a:r>
          </a:p>
        </p:txBody>
      </p:sp>
      <p:sp>
        <p:nvSpPr>
          <p:cNvPr name="TextBox 13" id="13"/>
          <p:cNvSpPr txBox="true"/>
          <p:nvPr/>
        </p:nvSpPr>
        <p:spPr>
          <a:xfrm rot="0">
            <a:off x="8923467" y="5087470"/>
            <a:ext cx="3914343" cy="771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Additional info</a:t>
            </a:r>
          </a:p>
        </p:txBody>
      </p:sp>
      <p:sp>
        <p:nvSpPr>
          <p:cNvPr name="TextBox 14" id="14"/>
          <p:cNvSpPr txBox="true"/>
          <p:nvPr/>
        </p:nvSpPr>
        <p:spPr>
          <a:xfrm rot="0">
            <a:off x="2070237" y="7335370"/>
            <a:ext cx="3630468" cy="1533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Problem Faced</a:t>
            </a:r>
          </a:p>
        </p:txBody>
      </p:sp>
      <p:grpSp>
        <p:nvGrpSpPr>
          <p:cNvPr name="Group 15" id="15"/>
          <p:cNvGrpSpPr/>
          <p:nvPr/>
        </p:nvGrpSpPr>
        <p:grpSpPr>
          <a:xfrm rot="5400000">
            <a:off x="8194919" y="-5772651"/>
            <a:ext cx="16912758" cy="1557251"/>
            <a:chOff x="0" y="0"/>
            <a:chExt cx="2409929" cy="221896"/>
          </a:xfrm>
        </p:grpSpPr>
        <p:sp>
          <p:nvSpPr>
            <p:cNvPr name="Freeform 16" id="16"/>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27538C"/>
            </a:solidFill>
          </p:spPr>
        </p:sp>
        <p:sp>
          <p:nvSpPr>
            <p:cNvPr name="TextBox 17" id="1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9144000" y="7284515"/>
            <a:ext cx="3914343" cy="771525"/>
          </a:xfrm>
          <a:prstGeom prst="rect">
            <a:avLst/>
          </a:prstGeom>
        </p:spPr>
        <p:txBody>
          <a:bodyPr anchor="t" rtlCol="false" tIns="0" lIns="0" bIns="0" rIns="0">
            <a:spAutoFit/>
          </a:bodyPr>
          <a:lstStyle/>
          <a:p>
            <a:pPr>
              <a:lnSpc>
                <a:spcPts val="6000"/>
              </a:lnSpc>
            </a:pPr>
            <a:r>
              <a:rPr lang="en-US" sz="5000">
                <a:solidFill>
                  <a:srgbClr val="123664"/>
                </a:solidFill>
                <a:latin typeface="Roboto Condensed Bold"/>
              </a:rPr>
              <a:t>Result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grpSp>
        <p:nvGrpSpPr>
          <p:cNvPr name="Group 2" id="2"/>
          <p:cNvGrpSpPr/>
          <p:nvPr/>
        </p:nvGrpSpPr>
        <p:grpSpPr>
          <a:xfrm rot="0">
            <a:off x="0" y="1686687"/>
            <a:ext cx="20455323" cy="8229600"/>
            <a:chOff x="0" y="0"/>
            <a:chExt cx="5387410" cy="2167467"/>
          </a:xfrm>
        </p:grpSpPr>
        <p:sp>
          <p:nvSpPr>
            <p:cNvPr name="Freeform 3" id="3"/>
            <p:cNvSpPr/>
            <p:nvPr/>
          </p:nvSpPr>
          <p:spPr>
            <a:xfrm flipH="false" flipV="false" rot="0">
              <a:off x="0" y="0"/>
              <a:ext cx="5387410" cy="2167467"/>
            </a:xfrm>
            <a:custGeom>
              <a:avLst/>
              <a:gdLst/>
              <a:ahLst/>
              <a:cxnLst/>
              <a:rect r="r" b="b" t="t" l="l"/>
              <a:pathLst>
                <a:path h="2167467" w="5387410">
                  <a:moveTo>
                    <a:pt x="0" y="0"/>
                  </a:moveTo>
                  <a:lnTo>
                    <a:pt x="5387410" y="0"/>
                  </a:lnTo>
                  <a:lnTo>
                    <a:pt x="5387410" y="2167467"/>
                  </a:lnTo>
                  <a:lnTo>
                    <a:pt x="0" y="2167467"/>
                  </a:lnTo>
                  <a:close/>
                </a:path>
              </a:pathLst>
            </a:custGeom>
            <a:solidFill>
              <a:srgbClr val="EDEDE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5400000">
            <a:off x="11448538" y="3447538"/>
            <a:ext cx="10405520" cy="3273403"/>
          </a:xfrm>
          <a:custGeom>
            <a:avLst/>
            <a:gdLst/>
            <a:ahLst/>
            <a:cxnLst/>
            <a:rect r="r" b="b" t="t" l="l"/>
            <a:pathLst>
              <a:path h="3273403" w="10405520">
                <a:moveTo>
                  <a:pt x="0" y="0"/>
                </a:moveTo>
                <a:lnTo>
                  <a:pt x="10405520" y="0"/>
                </a:lnTo>
                <a:lnTo>
                  <a:pt x="10405520" y="3273404"/>
                </a:lnTo>
                <a:lnTo>
                  <a:pt x="0" y="32734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5400000">
            <a:off x="8194919" y="-5772651"/>
            <a:ext cx="16912758" cy="1557251"/>
            <a:chOff x="0" y="0"/>
            <a:chExt cx="2409929" cy="221896"/>
          </a:xfrm>
        </p:grpSpPr>
        <p:sp>
          <p:nvSpPr>
            <p:cNvPr name="Freeform 7" id="7"/>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27538C"/>
            </a:solidFill>
          </p:spPr>
        </p:sp>
        <p:sp>
          <p:nvSpPr>
            <p:cNvPr name="TextBox 8" id="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430468" y="819154"/>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0" id="10"/>
          <p:cNvGrpSpPr/>
          <p:nvPr/>
        </p:nvGrpSpPr>
        <p:grpSpPr>
          <a:xfrm rot="5400000">
            <a:off x="-8206305" y="-6799824"/>
            <a:ext cx="16912758" cy="1557251"/>
            <a:chOff x="0" y="0"/>
            <a:chExt cx="2409929" cy="221896"/>
          </a:xfrm>
        </p:grpSpPr>
        <p:sp>
          <p:nvSpPr>
            <p:cNvPr name="Freeform 11" id="11"/>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3671BF"/>
            </a:solidFill>
          </p:spPr>
        </p:sp>
        <p:sp>
          <p:nvSpPr>
            <p:cNvPr name="TextBox 12" id="1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3" id="13"/>
          <p:cNvGrpSpPr>
            <a:grpSpLocks noChangeAspect="true"/>
          </p:cNvGrpSpPr>
          <p:nvPr/>
        </p:nvGrpSpPr>
        <p:grpSpPr>
          <a:xfrm rot="0">
            <a:off x="9528385" y="266696"/>
            <a:ext cx="5246370" cy="5246370"/>
            <a:chOff x="0" y="0"/>
            <a:chExt cx="6350000" cy="6350000"/>
          </a:xfrm>
        </p:grpSpPr>
        <p:sp>
          <p:nvSpPr>
            <p:cNvPr name="Freeform 14" id="14"/>
            <p:cNvSpPr/>
            <p:nvPr/>
          </p:nvSpPr>
          <p:spPr>
            <a:xfrm flipH="false" flipV="false" rot="0">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6"/>
              <a:stretch>
                <a:fillRect l="-25046" t="0" r="-25046" b="0"/>
              </a:stretch>
            </a:blipFill>
          </p:spPr>
        </p:sp>
      </p:grpSp>
      <p:grpSp>
        <p:nvGrpSpPr>
          <p:cNvPr name="Group 15" id="15"/>
          <p:cNvGrpSpPr>
            <a:grpSpLocks noChangeAspect="true"/>
          </p:cNvGrpSpPr>
          <p:nvPr/>
        </p:nvGrpSpPr>
        <p:grpSpPr>
          <a:xfrm rot="416214">
            <a:off x="11552289" y="4987177"/>
            <a:ext cx="5581245" cy="5246370"/>
            <a:chOff x="0" y="0"/>
            <a:chExt cx="6350000" cy="5969000"/>
          </a:xfrm>
        </p:grpSpPr>
        <p:sp>
          <p:nvSpPr>
            <p:cNvPr name="Freeform 16" id="16"/>
            <p:cNvSpPr/>
            <p:nvPr/>
          </p:nvSpPr>
          <p:spPr>
            <a:xfrm flipH="false" flipV="false" rot="0">
              <a:off x="16002" y="80010"/>
              <a:ext cx="6317996" cy="5808980"/>
            </a:xfrm>
            <a:custGeom>
              <a:avLst/>
              <a:gdLst/>
              <a:ahLst/>
              <a:cxnLst/>
              <a:rect r="r" b="b" t="t" l="l"/>
              <a:pathLst>
                <a:path h="5808980" w="6317996">
                  <a:moveTo>
                    <a:pt x="3158998" y="5808980"/>
                  </a:moveTo>
                  <a:lnTo>
                    <a:pt x="6317996" y="1515491"/>
                  </a:lnTo>
                  <a:lnTo>
                    <a:pt x="4857369" y="0"/>
                  </a:lnTo>
                  <a:lnTo>
                    <a:pt x="1460627" y="0"/>
                  </a:lnTo>
                  <a:lnTo>
                    <a:pt x="0" y="1515491"/>
                  </a:lnTo>
                  <a:close/>
                </a:path>
              </a:pathLst>
            </a:custGeom>
            <a:blipFill>
              <a:blip r:embed="rId7"/>
              <a:stretch>
                <a:fillRect l="-19000" t="0" r="-19000" b="0"/>
              </a:stretch>
            </a:blipFill>
          </p:spPr>
        </p:sp>
      </p:grpSp>
      <p:sp>
        <p:nvSpPr>
          <p:cNvPr name="TextBox 17" id="17"/>
          <p:cNvSpPr txBox="true"/>
          <p:nvPr/>
        </p:nvSpPr>
        <p:spPr>
          <a:xfrm rot="0">
            <a:off x="1695568" y="257171"/>
            <a:ext cx="5435051" cy="195262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PROBLEM STATEMENT</a:t>
            </a:r>
          </a:p>
        </p:txBody>
      </p:sp>
      <p:sp>
        <p:nvSpPr>
          <p:cNvPr name="TextBox 18" id="18"/>
          <p:cNvSpPr txBox="true"/>
          <p:nvPr/>
        </p:nvSpPr>
        <p:spPr>
          <a:xfrm rot="0">
            <a:off x="491374" y="3386154"/>
            <a:ext cx="7941636" cy="5334000"/>
          </a:xfrm>
          <a:prstGeom prst="rect">
            <a:avLst/>
          </a:prstGeom>
        </p:spPr>
        <p:txBody>
          <a:bodyPr anchor="t" rtlCol="false" tIns="0" lIns="0" bIns="0" rIns="0">
            <a:spAutoFit/>
          </a:bodyPr>
          <a:lstStyle/>
          <a:p>
            <a:pPr>
              <a:lnSpc>
                <a:spcPts val="4200"/>
              </a:lnSpc>
            </a:pPr>
            <a:r>
              <a:rPr lang="en-US" sz="3000">
                <a:solidFill>
                  <a:srgbClr val="000000"/>
                </a:solidFill>
                <a:latin typeface="Roboto Condensed"/>
              </a:rPr>
              <a:t>1.Download H1B Data (2016)</a:t>
            </a:r>
          </a:p>
          <a:p>
            <a:pPr>
              <a:lnSpc>
                <a:spcPts val="4200"/>
              </a:lnSpc>
            </a:pPr>
            <a:r>
              <a:rPr lang="en-US" sz="3000">
                <a:solidFill>
                  <a:srgbClr val="000000"/>
                </a:solidFill>
                <a:latin typeface="Roboto Condensed"/>
              </a:rPr>
              <a:t>2.Ingest Data into PostgreSQL</a:t>
            </a:r>
          </a:p>
          <a:p>
            <a:pPr>
              <a:lnSpc>
                <a:spcPts val="4200"/>
              </a:lnSpc>
            </a:pPr>
            <a:r>
              <a:rPr lang="en-US" sz="3000">
                <a:solidFill>
                  <a:srgbClr val="000000"/>
                </a:solidFill>
                <a:latin typeface="Roboto Condensed"/>
              </a:rPr>
              <a:t>3.Create a Django App-Based APIfor follwing functialities-:</a:t>
            </a:r>
          </a:p>
          <a:p>
            <a:pPr>
              <a:lnSpc>
                <a:spcPts val="4200"/>
              </a:lnSpc>
            </a:pPr>
            <a:r>
              <a:rPr lang="en-US" sz="3000">
                <a:solidFill>
                  <a:srgbClr val="000000"/>
                </a:solidFill>
                <a:latin typeface="Roboto Condensed"/>
              </a:rPr>
              <a:t> I. Number of results</a:t>
            </a:r>
          </a:p>
          <a:p>
            <a:pPr>
              <a:lnSpc>
                <a:spcPts val="4200"/>
              </a:lnSpc>
            </a:pPr>
            <a:r>
              <a:rPr lang="en-US" sz="3000">
                <a:solidFill>
                  <a:srgbClr val="000000"/>
                </a:solidFill>
                <a:latin typeface="Roboto Condensed"/>
              </a:rPr>
              <a:t> II. Mean salary</a:t>
            </a:r>
          </a:p>
          <a:p>
            <a:pPr>
              <a:lnSpc>
                <a:spcPts val="4200"/>
              </a:lnSpc>
            </a:pPr>
            <a:r>
              <a:rPr lang="en-US" sz="3000">
                <a:solidFill>
                  <a:srgbClr val="000000"/>
                </a:solidFill>
                <a:latin typeface="Roboto Condensed"/>
              </a:rPr>
              <a:t> III. Median salary</a:t>
            </a:r>
          </a:p>
          <a:p>
            <a:pPr>
              <a:lnSpc>
                <a:spcPts val="4200"/>
              </a:lnSpc>
            </a:pPr>
            <a:r>
              <a:rPr lang="en-US" sz="3000">
                <a:solidFill>
                  <a:srgbClr val="000000"/>
                </a:solidFill>
                <a:latin typeface="Roboto Condensed"/>
              </a:rPr>
              <a:t> IV. 25% percentile salary</a:t>
            </a:r>
          </a:p>
          <a:p>
            <a:pPr>
              <a:lnSpc>
                <a:spcPts val="4200"/>
              </a:lnSpc>
            </a:pPr>
            <a:r>
              <a:rPr lang="en-US" sz="3000">
                <a:solidFill>
                  <a:srgbClr val="000000"/>
                </a:solidFill>
                <a:latin typeface="Roboto Condensed"/>
              </a:rPr>
              <a:t>4.Data Analysis</a:t>
            </a:r>
          </a:p>
          <a:p>
            <a:pPr>
              <a:lnSpc>
                <a:spcPts val="4200"/>
              </a:lnSpc>
            </a:pPr>
            <a:r>
              <a:rPr lang="en-US" sz="3000">
                <a:solidFill>
                  <a:srgbClr val="000000"/>
                </a:solidFill>
                <a:latin typeface="Roboto Condensed"/>
              </a:rPr>
              <a:t>5.Performance Measurement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grpSp>
        <p:nvGrpSpPr>
          <p:cNvPr name="Group 2" id="2"/>
          <p:cNvGrpSpPr/>
          <p:nvPr/>
        </p:nvGrpSpPr>
        <p:grpSpPr>
          <a:xfrm rot="0">
            <a:off x="-331683" y="1839234"/>
            <a:ext cx="11385734" cy="8076997"/>
            <a:chOff x="0" y="0"/>
            <a:chExt cx="2998712" cy="2127275"/>
          </a:xfrm>
        </p:grpSpPr>
        <p:sp>
          <p:nvSpPr>
            <p:cNvPr name="Freeform 3" id="3"/>
            <p:cNvSpPr/>
            <p:nvPr/>
          </p:nvSpPr>
          <p:spPr>
            <a:xfrm flipH="false" flipV="false" rot="0">
              <a:off x="0" y="0"/>
              <a:ext cx="2998712" cy="2127275"/>
            </a:xfrm>
            <a:custGeom>
              <a:avLst/>
              <a:gdLst/>
              <a:ahLst/>
              <a:cxnLst/>
              <a:rect r="r" b="b" t="t" l="l"/>
              <a:pathLst>
                <a:path h="2127275" w="2998712">
                  <a:moveTo>
                    <a:pt x="0" y="0"/>
                  </a:moveTo>
                  <a:lnTo>
                    <a:pt x="2998712" y="0"/>
                  </a:lnTo>
                  <a:lnTo>
                    <a:pt x="2998712" y="2127275"/>
                  </a:lnTo>
                  <a:lnTo>
                    <a:pt x="0" y="2127275"/>
                  </a:lnTo>
                  <a:close/>
                </a:path>
              </a:pathLst>
            </a:custGeom>
            <a:solidFill>
              <a:srgbClr val="EDEDE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1625316" y="1028700"/>
            <a:ext cx="5633984" cy="8229600"/>
            <a:chOff x="0" y="0"/>
            <a:chExt cx="4347210" cy="6350000"/>
          </a:xfrm>
        </p:grpSpPr>
        <p:sp>
          <p:nvSpPr>
            <p:cNvPr name="Freeform 6" id="6"/>
            <p:cNvSpPr/>
            <p:nvPr/>
          </p:nvSpPr>
          <p:spPr>
            <a:xfrm flipH="false" flipV="false" rot="0">
              <a:off x="0" y="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blipFill>
              <a:blip r:embed="rId2"/>
              <a:stretch>
                <a:fillRect l="-59621" t="0" r="-119782" b="-27440"/>
              </a:stretch>
            </a:blipFill>
          </p:spPr>
        </p:sp>
      </p:grpSp>
      <p:grpSp>
        <p:nvGrpSpPr>
          <p:cNvPr name="Group 7" id="7"/>
          <p:cNvGrpSpPr/>
          <p:nvPr/>
        </p:nvGrpSpPr>
        <p:grpSpPr>
          <a:xfrm rot="5400000">
            <a:off x="5985929" y="-9197016"/>
            <a:ext cx="16912758" cy="5633984"/>
            <a:chOff x="0" y="0"/>
            <a:chExt cx="2409929" cy="802796"/>
          </a:xfrm>
        </p:grpSpPr>
        <p:sp>
          <p:nvSpPr>
            <p:cNvPr name="Freeform 8" id="8"/>
            <p:cNvSpPr/>
            <p:nvPr/>
          </p:nvSpPr>
          <p:spPr>
            <a:xfrm flipH="false" flipV="false" rot="0">
              <a:off x="0" y="0"/>
              <a:ext cx="2409929" cy="802796"/>
            </a:xfrm>
            <a:custGeom>
              <a:avLst/>
              <a:gdLst/>
              <a:ahLst/>
              <a:cxnLst/>
              <a:rect r="r" b="b" t="t" l="l"/>
              <a:pathLst>
                <a:path h="802796" w="2409929">
                  <a:moveTo>
                    <a:pt x="2206729" y="0"/>
                  </a:moveTo>
                  <a:lnTo>
                    <a:pt x="0" y="0"/>
                  </a:lnTo>
                  <a:lnTo>
                    <a:pt x="203200" y="802796"/>
                  </a:lnTo>
                  <a:lnTo>
                    <a:pt x="2409929" y="802796"/>
                  </a:lnTo>
                  <a:lnTo>
                    <a:pt x="2206729" y="0"/>
                  </a:lnTo>
                  <a:close/>
                </a:path>
              </a:pathLst>
            </a:custGeom>
            <a:solidFill>
              <a:srgbClr val="27538C"/>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5400000">
            <a:off x="9910426" y="-1257455"/>
            <a:ext cx="3429780" cy="1142530"/>
            <a:chOff x="0" y="0"/>
            <a:chExt cx="2409929" cy="802796"/>
          </a:xfrm>
        </p:grpSpPr>
        <p:sp>
          <p:nvSpPr>
            <p:cNvPr name="Freeform 11" id="11"/>
            <p:cNvSpPr/>
            <p:nvPr/>
          </p:nvSpPr>
          <p:spPr>
            <a:xfrm flipH="false" flipV="false" rot="0">
              <a:off x="0" y="0"/>
              <a:ext cx="2409929" cy="802796"/>
            </a:xfrm>
            <a:custGeom>
              <a:avLst/>
              <a:gdLst/>
              <a:ahLst/>
              <a:cxnLst/>
              <a:rect r="r" b="b" t="t" l="l"/>
              <a:pathLst>
                <a:path h="802796" w="2409929">
                  <a:moveTo>
                    <a:pt x="2206729" y="0"/>
                  </a:moveTo>
                  <a:lnTo>
                    <a:pt x="0" y="0"/>
                  </a:lnTo>
                  <a:lnTo>
                    <a:pt x="203200" y="802796"/>
                  </a:lnTo>
                  <a:lnTo>
                    <a:pt x="2409929" y="802796"/>
                  </a:lnTo>
                  <a:lnTo>
                    <a:pt x="2206729" y="0"/>
                  </a:lnTo>
                  <a:close/>
                </a:path>
              </a:pathLst>
            </a:custGeom>
            <a:solidFill>
              <a:srgbClr val="3671BF"/>
            </a:solidFill>
          </p:spPr>
        </p:sp>
        <p:sp>
          <p:nvSpPr>
            <p:cNvPr name="TextBox 12" id="1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5400000">
            <a:off x="14759515" y="3480538"/>
            <a:ext cx="7056969" cy="1142530"/>
            <a:chOff x="0" y="0"/>
            <a:chExt cx="4958567" cy="802796"/>
          </a:xfrm>
        </p:grpSpPr>
        <p:sp>
          <p:nvSpPr>
            <p:cNvPr name="Freeform 14" id="14"/>
            <p:cNvSpPr/>
            <p:nvPr/>
          </p:nvSpPr>
          <p:spPr>
            <a:xfrm flipH="false" flipV="false" rot="0">
              <a:off x="0" y="0"/>
              <a:ext cx="4958567" cy="802796"/>
            </a:xfrm>
            <a:custGeom>
              <a:avLst/>
              <a:gdLst/>
              <a:ahLst/>
              <a:cxnLst/>
              <a:rect r="r" b="b" t="t" l="l"/>
              <a:pathLst>
                <a:path h="802796" w="4958567">
                  <a:moveTo>
                    <a:pt x="4755367" y="0"/>
                  </a:moveTo>
                  <a:lnTo>
                    <a:pt x="0" y="0"/>
                  </a:lnTo>
                  <a:lnTo>
                    <a:pt x="203200" y="802796"/>
                  </a:lnTo>
                  <a:lnTo>
                    <a:pt x="4958567" y="802796"/>
                  </a:lnTo>
                  <a:lnTo>
                    <a:pt x="4755367" y="0"/>
                  </a:lnTo>
                  <a:close/>
                </a:path>
              </a:pathLst>
            </a:custGeom>
            <a:solidFill>
              <a:srgbClr val="3671BF"/>
            </a:solidFill>
          </p:spPr>
        </p:sp>
        <p:sp>
          <p:nvSpPr>
            <p:cNvPr name="TextBox 15" id="1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5400000">
            <a:off x="15688430" y="9903486"/>
            <a:ext cx="5199141" cy="1142530"/>
            <a:chOff x="0" y="0"/>
            <a:chExt cx="3653167" cy="802796"/>
          </a:xfrm>
        </p:grpSpPr>
        <p:sp>
          <p:nvSpPr>
            <p:cNvPr name="Freeform 17" id="17"/>
            <p:cNvSpPr/>
            <p:nvPr/>
          </p:nvSpPr>
          <p:spPr>
            <a:xfrm flipH="false" flipV="false" rot="0">
              <a:off x="0" y="0"/>
              <a:ext cx="3653167" cy="802796"/>
            </a:xfrm>
            <a:custGeom>
              <a:avLst/>
              <a:gdLst/>
              <a:ahLst/>
              <a:cxnLst/>
              <a:rect r="r" b="b" t="t" l="l"/>
              <a:pathLst>
                <a:path h="802796" w="3653167">
                  <a:moveTo>
                    <a:pt x="3449967" y="0"/>
                  </a:moveTo>
                  <a:lnTo>
                    <a:pt x="0" y="0"/>
                  </a:lnTo>
                  <a:lnTo>
                    <a:pt x="203200" y="802796"/>
                  </a:lnTo>
                  <a:lnTo>
                    <a:pt x="3653167" y="802796"/>
                  </a:lnTo>
                  <a:lnTo>
                    <a:pt x="3449967" y="0"/>
                  </a:lnTo>
                  <a:close/>
                </a:path>
              </a:pathLst>
            </a:custGeom>
            <a:solidFill>
              <a:srgbClr val="27538C"/>
            </a:solidFill>
          </p:spPr>
        </p:sp>
        <p:sp>
          <p:nvSpPr>
            <p:cNvPr name="TextBox 18" id="1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1028700" y="1028700"/>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0" id="20"/>
          <p:cNvSpPr txBox="true"/>
          <p:nvPr/>
        </p:nvSpPr>
        <p:spPr>
          <a:xfrm rot="0">
            <a:off x="1028700" y="1829709"/>
            <a:ext cx="6086784" cy="292417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THINKING PROCESS/ APPROACH</a:t>
            </a:r>
          </a:p>
        </p:txBody>
      </p:sp>
      <p:sp>
        <p:nvSpPr>
          <p:cNvPr name="TextBox 21" id="21"/>
          <p:cNvSpPr txBox="true"/>
          <p:nvPr/>
        </p:nvSpPr>
        <p:spPr>
          <a:xfrm rot="0">
            <a:off x="499928" y="5407988"/>
            <a:ext cx="10139416" cy="5334000"/>
          </a:xfrm>
          <a:prstGeom prst="rect">
            <a:avLst/>
          </a:prstGeom>
        </p:spPr>
        <p:txBody>
          <a:bodyPr anchor="t" rtlCol="false" tIns="0" lIns="0" bIns="0" rIns="0">
            <a:spAutoFit/>
          </a:bodyPr>
          <a:lstStyle/>
          <a:p>
            <a:pPr>
              <a:lnSpc>
                <a:spcPts val="4200"/>
              </a:lnSpc>
            </a:pPr>
            <a:r>
              <a:rPr lang="en-US" sz="3000">
                <a:solidFill>
                  <a:srgbClr val="000000"/>
                </a:solidFill>
                <a:latin typeface="Roboto Condensed"/>
              </a:rPr>
              <a:t>The process begins with converting an Excel sheet into a CSV file. Next, we will download PostgreSQL and establish a new database to store H1B visa data. Simultaneously, we will embark on the journey of learning Django, a web framework, to craft an API that addresses the problem at hand. Subsequently, we will analyze the data and construct comprehensive tests to validate whether the problem has been effectively resolved. This approach ensures a systematic and thorough solution to the task.</a:t>
            </a:r>
          </a:p>
          <a:p>
            <a:pPr>
              <a:lnSpc>
                <a:spcPts val="4200"/>
              </a:lnSpc>
            </a:pPr>
          </a:p>
          <a:p>
            <a:pPr>
              <a:lnSpc>
                <a:spcPts val="420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grpSp>
        <p:nvGrpSpPr>
          <p:cNvPr name="Group 2" id="2"/>
          <p:cNvGrpSpPr/>
          <p:nvPr/>
        </p:nvGrpSpPr>
        <p:grpSpPr>
          <a:xfrm rot="0">
            <a:off x="-622703" y="4718295"/>
            <a:ext cx="19769321" cy="5568705"/>
            <a:chOff x="0" y="0"/>
            <a:chExt cx="26359095" cy="7424940"/>
          </a:xfrm>
        </p:grpSpPr>
        <p:pic>
          <p:nvPicPr>
            <p:cNvPr name="Picture 3" id="3">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25290" r="0" b="25290"/>
            <a:stretch>
              <a:fillRect/>
            </a:stretch>
          </p:blipFill>
          <p:spPr>
            <a:xfrm flipH="false" flipV="false">
              <a:off x="0" y="0"/>
              <a:ext cx="26359095" cy="7424940"/>
            </a:xfrm>
            <a:prstGeom prst="rect">
              <a:avLst/>
            </a:prstGeom>
          </p:spPr>
        </p:pic>
      </p:grpSp>
      <p:grpSp>
        <p:nvGrpSpPr>
          <p:cNvPr name="Group 4" id="4"/>
          <p:cNvGrpSpPr/>
          <p:nvPr/>
        </p:nvGrpSpPr>
        <p:grpSpPr>
          <a:xfrm rot="0">
            <a:off x="-2399828" y="8642094"/>
            <a:ext cx="14038876" cy="3707664"/>
            <a:chOff x="0" y="0"/>
            <a:chExt cx="840196" cy="221896"/>
          </a:xfrm>
        </p:grpSpPr>
        <p:sp>
          <p:nvSpPr>
            <p:cNvPr name="Freeform 5" id="5"/>
            <p:cNvSpPr/>
            <p:nvPr/>
          </p:nvSpPr>
          <p:spPr>
            <a:xfrm flipH="false" flipV="false" rot="0">
              <a:off x="0" y="0"/>
              <a:ext cx="840196" cy="221896"/>
            </a:xfrm>
            <a:custGeom>
              <a:avLst/>
              <a:gdLst/>
              <a:ahLst/>
              <a:cxnLst/>
              <a:rect r="r" b="b" t="t" l="l"/>
              <a:pathLst>
                <a:path h="221896" w="840196">
                  <a:moveTo>
                    <a:pt x="636996" y="0"/>
                  </a:moveTo>
                  <a:lnTo>
                    <a:pt x="0" y="0"/>
                  </a:lnTo>
                  <a:lnTo>
                    <a:pt x="203200" y="221896"/>
                  </a:lnTo>
                  <a:lnTo>
                    <a:pt x="840196" y="221896"/>
                  </a:lnTo>
                  <a:lnTo>
                    <a:pt x="636996" y="0"/>
                  </a:lnTo>
                  <a:close/>
                </a:path>
              </a:pathLst>
            </a:custGeom>
            <a:solidFill>
              <a:srgbClr val="27538C"/>
            </a:solidFill>
          </p:spPr>
        </p:sp>
        <p:sp>
          <p:nvSpPr>
            <p:cNvPr name="TextBox 6" id="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950968" y="9258300"/>
            <a:ext cx="3959336" cy="1630467"/>
            <a:chOff x="0" y="0"/>
            <a:chExt cx="538839" cy="221896"/>
          </a:xfrm>
        </p:grpSpPr>
        <p:sp>
          <p:nvSpPr>
            <p:cNvPr name="Freeform 8" id="8"/>
            <p:cNvSpPr/>
            <p:nvPr/>
          </p:nvSpPr>
          <p:spPr>
            <a:xfrm flipH="false" flipV="false" rot="0">
              <a:off x="0" y="0"/>
              <a:ext cx="538839" cy="221896"/>
            </a:xfrm>
            <a:custGeom>
              <a:avLst/>
              <a:gdLst/>
              <a:ahLst/>
              <a:cxnLst/>
              <a:rect r="r" b="b" t="t" l="l"/>
              <a:pathLst>
                <a:path h="221896" w="538839">
                  <a:moveTo>
                    <a:pt x="335639" y="0"/>
                  </a:moveTo>
                  <a:lnTo>
                    <a:pt x="0" y="0"/>
                  </a:lnTo>
                  <a:lnTo>
                    <a:pt x="203200" y="221896"/>
                  </a:lnTo>
                  <a:lnTo>
                    <a:pt x="538839" y="221896"/>
                  </a:lnTo>
                  <a:lnTo>
                    <a:pt x="335639" y="0"/>
                  </a:lnTo>
                  <a:close/>
                </a:path>
              </a:pathLst>
            </a:custGeom>
            <a:solidFill>
              <a:srgbClr val="3671BF"/>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399828" y="-601767"/>
            <a:ext cx="3959336" cy="1630467"/>
            <a:chOff x="0" y="0"/>
            <a:chExt cx="538839" cy="221896"/>
          </a:xfrm>
        </p:grpSpPr>
        <p:sp>
          <p:nvSpPr>
            <p:cNvPr name="Freeform 11" id="11"/>
            <p:cNvSpPr/>
            <p:nvPr/>
          </p:nvSpPr>
          <p:spPr>
            <a:xfrm flipH="false" flipV="false" rot="0">
              <a:off x="0" y="0"/>
              <a:ext cx="538839" cy="221896"/>
            </a:xfrm>
            <a:custGeom>
              <a:avLst/>
              <a:gdLst/>
              <a:ahLst/>
              <a:cxnLst/>
              <a:rect r="r" b="b" t="t" l="l"/>
              <a:pathLst>
                <a:path h="221896" w="538839">
                  <a:moveTo>
                    <a:pt x="335639" y="0"/>
                  </a:moveTo>
                  <a:lnTo>
                    <a:pt x="0" y="0"/>
                  </a:lnTo>
                  <a:lnTo>
                    <a:pt x="203200" y="221896"/>
                  </a:lnTo>
                  <a:lnTo>
                    <a:pt x="538839" y="221896"/>
                  </a:lnTo>
                  <a:lnTo>
                    <a:pt x="335639" y="0"/>
                  </a:lnTo>
                  <a:close/>
                </a:path>
              </a:pathLst>
            </a:custGeom>
            <a:solidFill>
              <a:srgbClr val="3671BF"/>
            </a:solidFill>
          </p:spPr>
        </p:sp>
        <p:sp>
          <p:nvSpPr>
            <p:cNvPr name="TextBox 12" id="1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644106" y="9517530"/>
            <a:ext cx="11424871" cy="769470"/>
            <a:chOff x="0" y="0"/>
            <a:chExt cx="3294642" cy="221896"/>
          </a:xfrm>
        </p:grpSpPr>
        <p:sp>
          <p:nvSpPr>
            <p:cNvPr name="Freeform 14" id="14"/>
            <p:cNvSpPr/>
            <p:nvPr/>
          </p:nvSpPr>
          <p:spPr>
            <a:xfrm flipH="false" flipV="false" rot="0">
              <a:off x="0" y="0"/>
              <a:ext cx="3294642" cy="221896"/>
            </a:xfrm>
            <a:custGeom>
              <a:avLst/>
              <a:gdLst/>
              <a:ahLst/>
              <a:cxnLst/>
              <a:rect r="r" b="b" t="t" l="l"/>
              <a:pathLst>
                <a:path h="221896" w="3294642">
                  <a:moveTo>
                    <a:pt x="3091442" y="0"/>
                  </a:moveTo>
                  <a:lnTo>
                    <a:pt x="0" y="0"/>
                  </a:lnTo>
                  <a:lnTo>
                    <a:pt x="203200" y="221896"/>
                  </a:lnTo>
                  <a:lnTo>
                    <a:pt x="3294642" y="221896"/>
                  </a:lnTo>
                  <a:lnTo>
                    <a:pt x="3091442" y="0"/>
                  </a:lnTo>
                  <a:close/>
                </a:path>
              </a:pathLst>
            </a:custGeom>
            <a:solidFill>
              <a:srgbClr val="123664"/>
            </a:solidFill>
          </p:spPr>
        </p:sp>
        <p:sp>
          <p:nvSpPr>
            <p:cNvPr name="TextBox 15" id="1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true" flipV="false" rot="0">
            <a:off x="9991209" y="-90072"/>
            <a:ext cx="9649874" cy="1254484"/>
          </a:xfrm>
          <a:custGeom>
            <a:avLst/>
            <a:gdLst/>
            <a:ahLst/>
            <a:cxnLst/>
            <a:rect r="r" b="b" t="t" l="l"/>
            <a:pathLst>
              <a:path h="1254484" w="9649874">
                <a:moveTo>
                  <a:pt x="9649874" y="0"/>
                </a:moveTo>
                <a:lnTo>
                  <a:pt x="0" y="0"/>
                </a:lnTo>
                <a:lnTo>
                  <a:pt x="0" y="1254483"/>
                </a:lnTo>
                <a:lnTo>
                  <a:pt x="9649874" y="1254483"/>
                </a:lnTo>
                <a:lnTo>
                  <a:pt x="9649874"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7" id="17"/>
          <p:cNvGrpSpPr/>
          <p:nvPr/>
        </p:nvGrpSpPr>
        <p:grpSpPr>
          <a:xfrm rot="0">
            <a:off x="425143" y="-530377"/>
            <a:ext cx="10472206" cy="842510"/>
            <a:chOff x="0" y="0"/>
            <a:chExt cx="2758112" cy="221896"/>
          </a:xfrm>
        </p:grpSpPr>
        <p:sp>
          <p:nvSpPr>
            <p:cNvPr name="Freeform 18" id="18"/>
            <p:cNvSpPr/>
            <p:nvPr/>
          </p:nvSpPr>
          <p:spPr>
            <a:xfrm flipH="false" flipV="false" rot="0">
              <a:off x="0" y="0"/>
              <a:ext cx="2758112" cy="221896"/>
            </a:xfrm>
            <a:custGeom>
              <a:avLst/>
              <a:gdLst/>
              <a:ahLst/>
              <a:cxnLst/>
              <a:rect r="r" b="b" t="t" l="l"/>
              <a:pathLst>
                <a:path h="221896" w="2758112">
                  <a:moveTo>
                    <a:pt x="2554912" y="0"/>
                  </a:moveTo>
                  <a:lnTo>
                    <a:pt x="0" y="0"/>
                  </a:lnTo>
                  <a:lnTo>
                    <a:pt x="203200" y="221896"/>
                  </a:lnTo>
                  <a:lnTo>
                    <a:pt x="2758112" y="221896"/>
                  </a:lnTo>
                  <a:lnTo>
                    <a:pt x="2554912" y="0"/>
                  </a:lnTo>
                  <a:close/>
                </a:path>
              </a:pathLst>
            </a:custGeom>
            <a:solidFill>
              <a:srgbClr val="3671BF"/>
            </a:solidFill>
          </p:spPr>
        </p:sp>
        <p:sp>
          <p:nvSpPr>
            <p:cNvPr name="TextBox 19" id="1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353083" y="480020"/>
            <a:ext cx="9987594" cy="500151"/>
            <a:chOff x="0" y="0"/>
            <a:chExt cx="4431069" cy="221896"/>
          </a:xfrm>
        </p:grpSpPr>
        <p:sp>
          <p:nvSpPr>
            <p:cNvPr name="Freeform 21" id="21"/>
            <p:cNvSpPr/>
            <p:nvPr/>
          </p:nvSpPr>
          <p:spPr>
            <a:xfrm flipH="false" flipV="false" rot="0">
              <a:off x="0" y="0"/>
              <a:ext cx="4431069" cy="221896"/>
            </a:xfrm>
            <a:custGeom>
              <a:avLst/>
              <a:gdLst/>
              <a:ahLst/>
              <a:cxnLst/>
              <a:rect r="r" b="b" t="t" l="l"/>
              <a:pathLst>
                <a:path h="221896" w="4431069">
                  <a:moveTo>
                    <a:pt x="4227869" y="0"/>
                  </a:moveTo>
                  <a:lnTo>
                    <a:pt x="0" y="0"/>
                  </a:lnTo>
                  <a:lnTo>
                    <a:pt x="203200" y="221896"/>
                  </a:lnTo>
                  <a:lnTo>
                    <a:pt x="4431069" y="221896"/>
                  </a:lnTo>
                  <a:lnTo>
                    <a:pt x="4227869" y="0"/>
                  </a:lnTo>
                  <a:close/>
                </a:path>
              </a:pathLst>
            </a:custGeom>
            <a:solidFill>
              <a:srgbClr val="123664"/>
            </a:solidFill>
          </p:spPr>
        </p:sp>
        <p:sp>
          <p:nvSpPr>
            <p:cNvPr name="TextBox 22" id="2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2247428" y="8794494"/>
            <a:ext cx="14038876" cy="3707664"/>
            <a:chOff x="0" y="0"/>
            <a:chExt cx="840196" cy="221896"/>
          </a:xfrm>
        </p:grpSpPr>
        <p:sp>
          <p:nvSpPr>
            <p:cNvPr name="Freeform 24" id="24"/>
            <p:cNvSpPr/>
            <p:nvPr/>
          </p:nvSpPr>
          <p:spPr>
            <a:xfrm flipH="false" flipV="false" rot="0">
              <a:off x="0" y="0"/>
              <a:ext cx="840196" cy="221896"/>
            </a:xfrm>
            <a:custGeom>
              <a:avLst/>
              <a:gdLst/>
              <a:ahLst/>
              <a:cxnLst/>
              <a:rect r="r" b="b" t="t" l="l"/>
              <a:pathLst>
                <a:path h="221896" w="840196">
                  <a:moveTo>
                    <a:pt x="636996" y="0"/>
                  </a:moveTo>
                  <a:lnTo>
                    <a:pt x="0" y="0"/>
                  </a:lnTo>
                  <a:lnTo>
                    <a:pt x="203200" y="221896"/>
                  </a:lnTo>
                  <a:lnTo>
                    <a:pt x="840196" y="221896"/>
                  </a:lnTo>
                  <a:lnTo>
                    <a:pt x="636996" y="0"/>
                  </a:lnTo>
                  <a:close/>
                </a:path>
              </a:pathLst>
            </a:custGeom>
            <a:solidFill>
              <a:srgbClr val="27538C"/>
            </a:solidFill>
          </p:spPr>
        </p:sp>
        <p:sp>
          <p:nvSpPr>
            <p:cNvPr name="TextBox 25" id="2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798568" y="9410700"/>
            <a:ext cx="3959336" cy="1630467"/>
            <a:chOff x="0" y="0"/>
            <a:chExt cx="538839" cy="221896"/>
          </a:xfrm>
        </p:grpSpPr>
        <p:sp>
          <p:nvSpPr>
            <p:cNvPr name="Freeform 27" id="27"/>
            <p:cNvSpPr/>
            <p:nvPr/>
          </p:nvSpPr>
          <p:spPr>
            <a:xfrm flipH="false" flipV="false" rot="0">
              <a:off x="0" y="0"/>
              <a:ext cx="538839" cy="221896"/>
            </a:xfrm>
            <a:custGeom>
              <a:avLst/>
              <a:gdLst/>
              <a:ahLst/>
              <a:cxnLst/>
              <a:rect r="r" b="b" t="t" l="l"/>
              <a:pathLst>
                <a:path h="221896" w="538839">
                  <a:moveTo>
                    <a:pt x="335639" y="0"/>
                  </a:moveTo>
                  <a:lnTo>
                    <a:pt x="0" y="0"/>
                  </a:lnTo>
                  <a:lnTo>
                    <a:pt x="203200" y="221896"/>
                  </a:lnTo>
                  <a:lnTo>
                    <a:pt x="538839" y="221896"/>
                  </a:lnTo>
                  <a:lnTo>
                    <a:pt x="335639" y="0"/>
                  </a:lnTo>
                  <a:close/>
                </a:path>
              </a:pathLst>
            </a:custGeom>
            <a:solidFill>
              <a:srgbClr val="3671BF"/>
            </a:solidFill>
          </p:spPr>
        </p:sp>
        <p:sp>
          <p:nvSpPr>
            <p:cNvPr name="TextBox 28" id="2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425143" y="1732645"/>
            <a:ext cx="3816104" cy="195262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PROBLEM FACED</a:t>
            </a:r>
          </a:p>
        </p:txBody>
      </p:sp>
      <p:sp>
        <p:nvSpPr>
          <p:cNvPr name="TextBox 30" id="30"/>
          <p:cNvSpPr txBox="true"/>
          <p:nvPr/>
        </p:nvSpPr>
        <p:spPr>
          <a:xfrm rot="0">
            <a:off x="4139354" y="1259661"/>
            <a:ext cx="13515990" cy="3200400"/>
          </a:xfrm>
          <a:prstGeom prst="rect">
            <a:avLst/>
          </a:prstGeom>
        </p:spPr>
        <p:txBody>
          <a:bodyPr anchor="t" rtlCol="false" tIns="0" lIns="0" bIns="0" rIns="0">
            <a:spAutoFit/>
          </a:bodyPr>
          <a:lstStyle/>
          <a:p>
            <a:pPr>
              <a:lnSpc>
                <a:spcPts val="4200"/>
              </a:lnSpc>
            </a:pPr>
          </a:p>
          <a:p>
            <a:pPr marL="647700" indent="-323850" lvl="1">
              <a:lnSpc>
                <a:spcPts val="4200"/>
              </a:lnSpc>
              <a:buFont typeface="Arial"/>
              <a:buChar char="•"/>
            </a:pPr>
            <a:r>
              <a:rPr lang="en-US" sz="3000">
                <a:solidFill>
                  <a:srgbClr val="000000"/>
                </a:solidFill>
                <a:latin typeface="Roboto Condensed"/>
              </a:rPr>
              <a:t> When an attempt was made to convert an Excel sheet into a CSV file, an issue was encountered where not all the data was successfully transferred.</a:t>
            </a:r>
          </a:p>
          <a:p>
            <a:pPr marL="647700" indent="-323850" lvl="1">
              <a:lnSpc>
                <a:spcPts val="4200"/>
              </a:lnSpc>
              <a:buFont typeface="Arial"/>
              <a:buChar char="•"/>
            </a:pPr>
            <a:r>
              <a:rPr lang="en-US" sz="3000">
                <a:solidFill>
                  <a:srgbClr val="000000"/>
                </a:solidFill>
                <a:latin typeface="Roboto Condensed"/>
              </a:rPr>
              <a:t> Compatibility errors within the system were being experienced, which contributed to the challenges.</a:t>
            </a:r>
          </a:p>
          <a:p>
            <a:pPr marL="647700" indent="-323850" lvl="1">
              <a:lnSpc>
                <a:spcPts val="4200"/>
              </a:lnSpc>
              <a:buFont typeface="Arial"/>
              <a:buChar char="•"/>
            </a:pPr>
            <a:r>
              <a:rPr lang="en-US" sz="3000">
                <a:solidFill>
                  <a:srgbClr val="000000"/>
                </a:solidFill>
                <a:latin typeface="Roboto Condensed"/>
              </a:rPr>
              <a:t> The process of learning Django was found to be somewhat time-consuming.</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TextBox 2" id="2"/>
          <p:cNvSpPr txBox="true"/>
          <p:nvPr/>
        </p:nvSpPr>
        <p:spPr>
          <a:xfrm rot="0">
            <a:off x="304604" y="3579393"/>
            <a:ext cx="10890697" cy="5334000"/>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000000"/>
                </a:solidFill>
                <a:latin typeface="Roboto Condensed"/>
              </a:rPr>
              <a:t>We utilized an online converter to transform the Excel file into a CSV format. </a:t>
            </a:r>
          </a:p>
          <a:p>
            <a:pPr marL="647700" indent="-323850" lvl="1">
              <a:lnSpc>
                <a:spcPts val="4200"/>
              </a:lnSpc>
              <a:buFont typeface="Arial"/>
              <a:buChar char="•"/>
            </a:pPr>
            <a:r>
              <a:rPr lang="en-US" sz="3000">
                <a:solidFill>
                  <a:srgbClr val="000000"/>
                </a:solidFill>
                <a:latin typeface="Roboto Condensed"/>
              </a:rPr>
              <a:t>When faced with errors during the process, we turned to online resources, such as Google and Stack Overflow, to analyze and resolve these issues.</a:t>
            </a:r>
          </a:p>
          <a:p>
            <a:pPr marL="647700" indent="-323850" lvl="1">
              <a:lnSpc>
                <a:spcPts val="4200"/>
              </a:lnSpc>
              <a:buFont typeface="Arial"/>
              <a:buChar char="•"/>
            </a:pPr>
            <a:r>
              <a:rPr lang="en-US" sz="3000">
                <a:solidFill>
                  <a:srgbClr val="000000"/>
                </a:solidFill>
                <a:latin typeface="Roboto Condensed"/>
              </a:rPr>
              <a:t>To acquire the necessary skills for addressing these challenges, we sought assistance from online sources like W3Schools, Geeks for Geeks, and YouTube. These resources proved invaluable in our quest to improve our proficiency and overcome the hurdles we encountered.</a:t>
            </a:r>
          </a:p>
        </p:txBody>
      </p:sp>
      <p:grpSp>
        <p:nvGrpSpPr>
          <p:cNvPr name="Group 3" id="3"/>
          <p:cNvGrpSpPr/>
          <p:nvPr/>
        </p:nvGrpSpPr>
        <p:grpSpPr>
          <a:xfrm rot="5400000">
            <a:off x="14787204" y="5677616"/>
            <a:ext cx="5660507" cy="610196"/>
            <a:chOff x="0" y="0"/>
            <a:chExt cx="7447174" cy="802796"/>
          </a:xfrm>
        </p:grpSpPr>
        <p:sp>
          <p:nvSpPr>
            <p:cNvPr name="Freeform 4" id="4"/>
            <p:cNvSpPr/>
            <p:nvPr/>
          </p:nvSpPr>
          <p:spPr>
            <a:xfrm flipH="false" flipV="false" rot="0">
              <a:off x="0" y="0"/>
              <a:ext cx="7447174" cy="802796"/>
            </a:xfrm>
            <a:custGeom>
              <a:avLst/>
              <a:gdLst/>
              <a:ahLst/>
              <a:cxnLst/>
              <a:rect r="r" b="b" t="t" l="l"/>
              <a:pathLst>
                <a:path h="802796" w="7447174">
                  <a:moveTo>
                    <a:pt x="7243974" y="0"/>
                  </a:moveTo>
                  <a:lnTo>
                    <a:pt x="0" y="0"/>
                  </a:lnTo>
                  <a:lnTo>
                    <a:pt x="203200" y="802796"/>
                  </a:lnTo>
                  <a:lnTo>
                    <a:pt x="7447174" y="802796"/>
                  </a:lnTo>
                  <a:lnTo>
                    <a:pt x="7243974" y="0"/>
                  </a:lnTo>
                  <a:close/>
                </a:path>
              </a:pathLst>
            </a:custGeom>
            <a:solidFill>
              <a:srgbClr val="123664"/>
            </a:solidFill>
          </p:spPr>
        </p:sp>
        <p:sp>
          <p:nvSpPr>
            <p:cNvPr name="TextBox 5" id="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1610113" y="472545"/>
            <a:ext cx="5370277" cy="9540412"/>
            <a:chOff x="0" y="0"/>
            <a:chExt cx="7160370" cy="12720550"/>
          </a:xfrm>
        </p:grpSpPr>
        <p:pic>
          <p:nvPicPr>
            <p:cNvPr name="Picture 7" id="7"/>
            <p:cNvPicPr>
              <a:picLocks noChangeAspect="true"/>
            </p:cNvPicPr>
            <p:nvPr/>
          </p:nvPicPr>
          <p:blipFill>
            <a:blip r:embed="rId2"/>
            <a:srcRect l="31248" t="0" r="31248" b="0"/>
            <a:stretch>
              <a:fillRect/>
            </a:stretch>
          </p:blipFill>
          <p:spPr>
            <a:xfrm flipH="false" flipV="false">
              <a:off x="0" y="0"/>
              <a:ext cx="7160370" cy="12720550"/>
            </a:xfrm>
            <a:prstGeom prst="rect">
              <a:avLst/>
            </a:prstGeom>
          </p:spPr>
        </p:pic>
      </p:grpSp>
      <p:grpSp>
        <p:nvGrpSpPr>
          <p:cNvPr name="Group 8" id="8"/>
          <p:cNvGrpSpPr/>
          <p:nvPr/>
        </p:nvGrpSpPr>
        <p:grpSpPr>
          <a:xfrm rot="5400000">
            <a:off x="11619913" y="-8432465"/>
            <a:ext cx="16912758" cy="5633984"/>
            <a:chOff x="0" y="0"/>
            <a:chExt cx="2409929" cy="802796"/>
          </a:xfrm>
        </p:grpSpPr>
        <p:sp>
          <p:nvSpPr>
            <p:cNvPr name="Freeform 9" id="9"/>
            <p:cNvSpPr/>
            <p:nvPr/>
          </p:nvSpPr>
          <p:spPr>
            <a:xfrm flipH="false" flipV="false" rot="0">
              <a:off x="0" y="0"/>
              <a:ext cx="2409929" cy="802796"/>
            </a:xfrm>
            <a:custGeom>
              <a:avLst/>
              <a:gdLst/>
              <a:ahLst/>
              <a:cxnLst/>
              <a:rect r="r" b="b" t="t" l="l"/>
              <a:pathLst>
                <a:path h="802796" w="2409929">
                  <a:moveTo>
                    <a:pt x="2206729" y="0"/>
                  </a:moveTo>
                  <a:lnTo>
                    <a:pt x="0" y="0"/>
                  </a:lnTo>
                  <a:lnTo>
                    <a:pt x="203200" y="802796"/>
                  </a:lnTo>
                  <a:lnTo>
                    <a:pt x="2409929" y="802796"/>
                  </a:lnTo>
                  <a:lnTo>
                    <a:pt x="2206729" y="0"/>
                  </a:lnTo>
                  <a:close/>
                </a:path>
              </a:pathLst>
            </a:custGeom>
            <a:solidFill>
              <a:srgbClr val="27538C"/>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5400000">
            <a:off x="16807212" y="8290279"/>
            <a:ext cx="6538159" cy="5633984"/>
            <a:chOff x="0" y="0"/>
            <a:chExt cx="931634" cy="802796"/>
          </a:xfrm>
        </p:grpSpPr>
        <p:sp>
          <p:nvSpPr>
            <p:cNvPr name="Freeform 12" id="12"/>
            <p:cNvSpPr/>
            <p:nvPr/>
          </p:nvSpPr>
          <p:spPr>
            <a:xfrm flipH="false" flipV="false" rot="0">
              <a:off x="0" y="0"/>
              <a:ext cx="931634" cy="802796"/>
            </a:xfrm>
            <a:custGeom>
              <a:avLst/>
              <a:gdLst/>
              <a:ahLst/>
              <a:cxnLst/>
              <a:rect r="r" b="b" t="t" l="l"/>
              <a:pathLst>
                <a:path h="802796" w="931634">
                  <a:moveTo>
                    <a:pt x="728434" y="0"/>
                  </a:moveTo>
                  <a:lnTo>
                    <a:pt x="0" y="0"/>
                  </a:lnTo>
                  <a:lnTo>
                    <a:pt x="203200" y="802796"/>
                  </a:lnTo>
                  <a:lnTo>
                    <a:pt x="931634" y="802796"/>
                  </a:lnTo>
                  <a:lnTo>
                    <a:pt x="728434" y="0"/>
                  </a:lnTo>
                  <a:close/>
                </a:path>
              </a:pathLst>
            </a:custGeom>
            <a:solidFill>
              <a:srgbClr val="3671BF"/>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028700" y="767519"/>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true" flipV="false" rot="0">
            <a:off x="0" y="9258300"/>
            <a:ext cx="11195301" cy="1455389"/>
          </a:xfrm>
          <a:custGeom>
            <a:avLst/>
            <a:gdLst/>
            <a:ahLst/>
            <a:cxnLst/>
            <a:rect r="r" b="b" t="t" l="l"/>
            <a:pathLst>
              <a:path h="1455389" w="11195301">
                <a:moveTo>
                  <a:pt x="11195301" y="0"/>
                </a:moveTo>
                <a:lnTo>
                  <a:pt x="0" y="0"/>
                </a:lnTo>
                <a:lnTo>
                  <a:pt x="0" y="1455389"/>
                </a:lnTo>
                <a:lnTo>
                  <a:pt x="11195301" y="1455389"/>
                </a:lnTo>
                <a:lnTo>
                  <a:pt x="111953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6" id="16"/>
          <p:cNvSpPr txBox="true"/>
          <p:nvPr/>
        </p:nvSpPr>
        <p:spPr>
          <a:xfrm rot="0">
            <a:off x="1028700" y="1925802"/>
            <a:ext cx="9365817" cy="98107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SOLUTION TO PROBLEM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grpSp>
        <p:nvGrpSpPr>
          <p:cNvPr name="Group 2" id="2"/>
          <p:cNvGrpSpPr/>
          <p:nvPr/>
        </p:nvGrpSpPr>
        <p:grpSpPr>
          <a:xfrm rot="0">
            <a:off x="2731244" y="314535"/>
            <a:ext cx="15369284" cy="9657930"/>
            <a:chOff x="0" y="0"/>
            <a:chExt cx="4047877" cy="2543652"/>
          </a:xfrm>
        </p:grpSpPr>
        <p:sp>
          <p:nvSpPr>
            <p:cNvPr name="Freeform 3" id="3"/>
            <p:cNvSpPr/>
            <p:nvPr/>
          </p:nvSpPr>
          <p:spPr>
            <a:xfrm flipH="false" flipV="false" rot="0">
              <a:off x="0" y="0"/>
              <a:ext cx="4047877" cy="2543652"/>
            </a:xfrm>
            <a:custGeom>
              <a:avLst/>
              <a:gdLst/>
              <a:ahLst/>
              <a:cxnLst/>
              <a:rect r="r" b="b" t="t" l="l"/>
              <a:pathLst>
                <a:path h="2543652" w="4047877">
                  <a:moveTo>
                    <a:pt x="0" y="0"/>
                  </a:moveTo>
                  <a:lnTo>
                    <a:pt x="4047877" y="0"/>
                  </a:lnTo>
                  <a:lnTo>
                    <a:pt x="4047877" y="2543652"/>
                  </a:lnTo>
                  <a:lnTo>
                    <a:pt x="0" y="2543652"/>
                  </a:lnTo>
                  <a:close/>
                </a:path>
              </a:pathLst>
            </a:custGeom>
            <a:solidFill>
              <a:srgbClr val="EDEDE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286410"/>
            <a:ext cx="6002313" cy="3175944"/>
            <a:chOff x="0" y="0"/>
            <a:chExt cx="1580856" cy="836463"/>
          </a:xfrm>
        </p:grpSpPr>
        <p:sp>
          <p:nvSpPr>
            <p:cNvPr name="Freeform 6" id="6"/>
            <p:cNvSpPr/>
            <p:nvPr/>
          </p:nvSpPr>
          <p:spPr>
            <a:xfrm flipH="false" flipV="false" rot="0">
              <a:off x="0" y="0"/>
              <a:ext cx="1580856" cy="836463"/>
            </a:xfrm>
            <a:custGeom>
              <a:avLst/>
              <a:gdLst/>
              <a:ahLst/>
              <a:cxnLst/>
              <a:rect r="r" b="b" t="t" l="l"/>
              <a:pathLst>
                <a:path h="836463" w="1580856">
                  <a:moveTo>
                    <a:pt x="0" y="0"/>
                  </a:moveTo>
                  <a:lnTo>
                    <a:pt x="1580856" y="0"/>
                  </a:lnTo>
                  <a:lnTo>
                    <a:pt x="1580856" y="836463"/>
                  </a:lnTo>
                  <a:lnTo>
                    <a:pt x="0" y="836463"/>
                  </a:lnTo>
                  <a:close/>
                </a:path>
              </a:pathLst>
            </a:custGeom>
            <a:solidFill>
              <a:srgbClr val="3671B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true" flipV="false" rot="0">
            <a:off x="195946" y="8784515"/>
            <a:ext cx="17760372" cy="2308848"/>
          </a:xfrm>
          <a:custGeom>
            <a:avLst/>
            <a:gdLst/>
            <a:ahLst/>
            <a:cxnLst/>
            <a:rect r="r" b="b" t="t" l="l"/>
            <a:pathLst>
              <a:path h="2308848" w="17760372">
                <a:moveTo>
                  <a:pt x="17760372" y="0"/>
                </a:moveTo>
                <a:lnTo>
                  <a:pt x="0" y="0"/>
                </a:lnTo>
                <a:lnTo>
                  <a:pt x="0" y="2308849"/>
                </a:lnTo>
                <a:lnTo>
                  <a:pt x="17760372" y="2308849"/>
                </a:lnTo>
                <a:lnTo>
                  <a:pt x="17760372"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a:grpSpLocks noChangeAspect="true"/>
          </p:cNvGrpSpPr>
          <p:nvPr/>
        </p:nvGrpSpPr>
        <p:grpSpPr>
          <a:xfrm rot="0">
            <a:off x="1028700" y="3500250"/>
            <a:ext cx="7629654" cy="5246370"/>
            <a:chOff x="0" y="0"/>
            <a:chExt cx="6159500" cy="4235450"/>
          </a:xfrm>
        </p:grpSpPr>
        <p:sp>
          <p:nvSpPr>
            <p:cNvPr name="Freeform 10" id="10"/>
            <p:cNvSpPr/>
            <p:nvPr/>
          </p:nvSpPr>
          <p:spPr>
            <a:xfrm flipH="false" flipV="false" rot="0">
              <a:off x="0" y="0"/>
              <a:ext cx="6159500" cy="4235450"/>
            </a:xfrm>
            <a:custGeom>
              <a:avLst/>
              <a:gdLst/>
              <a:ahLst/>
              <a:cxnLst/>
              <a:rect r="r" b="b" t="t" l="l"/>
              <a:pathLst>
                <a:path h="4235450" w="6159500">
                  <a:moveTo>
                    <a:pt x="6159500" y="4235450"/>
                  </a:moveTo>
                  <a:lnTo>
                    <a:pt x="0" y="3696970"/>
                  </a:lnTo>
                  <a:lnTo>
                    <a:pt x="0" y="0"/>
                  </a:lnTo>
                  <a:lnTo>
                    <a:pt x="6159500" y="538480"/>
                  </a:lnTo>
                  <a:close/>
                </a:path>
              </a:pathLst>
            </a:custGeom>
            <a:blipFill>
              <a:blip r:embed="rId4"/>
              <a:stretch>
                <a:fillRect l="-18762" t="0" r="-18762" b="0"/>
              </a:stretch>
            </a:blipFill>
          </p:spPr>
        </p:sp>
      </p:grpSp>
      <p:sp>
        <p:nvSpPr>
          <p:cNvPr name="TextBox 11" id="11"/>
          <p:cNvSpPr txBox="true"/>
          <p:nvPr/>
        </p:nvSpPr>
        <p:spPr>
          <a:xfrm rot="0">
            <a:off x="1330621" y="893307"/>
            <a:ext cx="5152665" cy="1952625"/>
          </a:xfrm>
          <a:prstGeom prst="rect">
            <a:avLst/>
          </a:prstGeom>
        </p:spPr>
        <p:txBody>
          <a:bodyPr anchor="t" rtlCol="false" tIns="0" lIns="0" bIns="0" rIns="0">
            <a:spAutoFit/>
          </a:bodyPr>
          <a:lstStyle/>
          <a:p>
            <a:pPr algn="ctr">
              <a:lnSpc>
                <a:spcPts val="7679"/>
              </a:lnSpc>
            </a:pPr>
            <a:r>
              <a:rPr lang="en-US" sz="6399">
                <a:solidFill>
                  <a:srgbClr val="EDEDED"/>
                </a:solidFill>
                <a:latin typeface="Roboto Condensed Bold"/>
              </a:rPr>
              <a:t>WHAT MORE CAN BE DONE</a:t>
            </a:r>
          </a:p>
        </p:txBody>
      </p:sp>
      <p:sp>
        <p:nvSpPr>
          <p:cNvPr name="TextBox 12" id="12"/>
          <p:cNvSpPr txBox="true"/>
          <p:nvPr/>
        </p:nvSpPr>
        <p:spPr>
          <a:xfrm rot="0">
            <a:off x="8841697" y="1278935"/>
            <a:ext cx="9114621" cy="5068752"/>
          </a:xfrm>
          <a:prstGeom prst="rect">
            <a:avLst/>
          </a:prstGeom>
        </p:spPr>
        <p:txBody>
          <a:bodyPr anchor="t" rtlCol="false" tIns="0" lIns="0" bIns="0" rIns="0">
            <a:spAutoFit/>
          </a:bodyPr>
          <a:lstStyle/>
          <a:p>
            <a:pPr algn="ctr">
              <a:lnSpc>
                <a:spcPts val="4446"/>
              </a:lnSpc>
            </a:pPr>
            <a:r>
              <a:rPr lang="en-US" sz="3176">
                <a:solidFill>
                  <a:srgbClr val="000000"/>
                </a:solidFill>
                <a:latin typeface="Canva Sans"/>
              </a:rPr>
              <a:t>Enhancing the functionality of the API which could incorporate additional features and the optimization of the technical approach.</a:t>
            </a:r>
          </a:p>
          <a:p>
            <a:pPr algn="ctr">
              <a:lnSpc>
                <a:spcPts val="4446"/>
              </a:lnSpc>
            </a:pPr>
          </a:p>
          <a:p>
            <a:pPr algn="ctr">
              <a:lnSpc>
                <a:spcPts val="4446"/>
              </a:lnSpc>
            </a:pPr>
            <a:r>
              <a:rPr lang="en-US" sz="3176">
                <a:solidFill>
                  <a:srgbClr val="000000"/>
                </a:solidFill>
                <a:latin typeface="Canva Sans"/>
              </a:rPr>
              <a:t>This entails introducing new capabilities, such as advanced data analysis tools, while also refining the underlying technology to boost performance and scalability, ensuring the API remains robust and efficient for its users.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grpSp>
        <p:nvGrpSpPr>
          <p:cNvPr name="Group 2" id="2"/>
          <p:cNvGrpSpPr/>
          <p:nvPr/>
        </p:nvGrpSpPr>
        <p:grpSpPr>
          <a:xfrm rot="0">
            <a:off x="0" y="2076355"/>
            <a:ext cx="10854715" cy="7888912"/>
            <a:chOff x="0" y="0"/>
            <a:chExt cx="2858855" cy="2077738"/>
          </a:xfrm>
        </p:grpSpPr>
        <p:sp>
          <p:nvSpPr>
            <p:cNvPr name="Freeform 3" id="3"/>
            <p:cNvSpPr/>
            <p:nvPr/>
          </p:nvSpPr>
          <p:spPr>
            <a:xfrm flipH="false" flipV="false" rot="0">
              <a:off x="0" y="0"/>
              <a:ext cx="2858855" cy="2077738"/>
            </a:xfrm>
            <a:custGeom>
              <a:avLst/>
              <a:gdLst/>
              <a:ahLst/>
              <a:cxnLst/>
              <a:rect r="r" b="b" t="t" l="l"/>
              <a:pathLst>
                <a:path h="2077738" w="2858855">
                  <a:moveTo>
                    <a:pt x="0" y="0"/>
                  </a:moveTo>
                  <a:lnTo>
                    <a:pt x="2858855" y="0"/>
                  </a:lnTo>
                  <a:lnTo>
                    <a:pt x="2858855" y="2077738"/>
                  </a:lnTo>
                  <a:lnTo>
                    <a:pt x="0" y="2077738"/>
                  </a:lnTo>
                  <a:close/>
                </a:path>
              </a:pathLst>
            </a:custGeom>
            <a:solidFill>
              <a:srgbClr val="EDEDED"/>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1416455" y="1369388"/>
            <a:ext cx="5633984" cy="8229600"/>
            <a:chOff x="0" y="0"/>
            <a:chExt cx="4347210" cy="6350000"/>
          </a:xfrm>
        </p:grpSpPr>
        <p:sp>
          <p:nvSpPr>
            <p:cNvPr name="Freeform 6" id="6"/>
            <p:cNvSpPr/>
            <p:nvPr/>
          </p:nvSpPr>
          <p:spPr>
            <a:xfrm flipH="false" flipV="false" rot="0">
              <a:off x="0" y="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blipFill>
              <a:blip r:embed="rId2"/>
              <a:stretch>
                <a:fillRect l="-59621" t="0" r="-59621" b="0"/>
              </a:stretch>
            </a:blipFill>
          </p:spPr>
        </p:sp>
      </p:grpSp>
      <p:grpSp>
        <p:nvGrpSpPr>
          <p:cNvPr name="Group 7" id="7"/>
          <p:cNvGrpSpPr/>
          <p:nvPr/>
        </p:nvGrpSpPr>
        <p:grpSpPr>
          <a:xfrm rot="5400000">
            <a:off x="5777068" y="-9197016"/>
            <a:ext cx="16912758" cy="5633984"/>
            <a:chOff x="0" y="0"/>
            <a:chExt cx="2409929" cy="802796"/>
          </a:xfrm>
        </p:grpSpPr>
        <p:sp>
          <p:nvSpPr>
            <p:cNvPr name="Freeform 8" id="8"/>
            <p:cNvSpPr/>
            <p:nvPr/>
          </p:nvSpPr>
          <p:spPr>
            <a:xfrm flipH="false" flipV="false" rot="0">
              <a:off x="0" y="0"/>
              <a:ext cx="2409929" cy="802796"/>
            </a:xfrm>
            <a:custGeom>
              <a:avLst/>
              <a:gdLst/>
              <a:ahLst/>
              <a:cxnLst/>
              <a:rect r="r" b="b" t="t" l="l"/>
              <a:pathLst>
                <a:path h="802796" w="2409929">
                  <a:moveTo>
                    <a:pt x="2206729" y="0"/>
                  </a:moveTo>
                  <a:lnTo>
                    <a:pt x="0" y="0"/>
                  </a:lnTo>
                  <a:lnTo>
                    <a:pt x="203200" y="802796"/>
                  </a:lnTo>
                  <a:lnTo>
                    <a:pt x="2409929" y="802796"/>
                  </a:lnTo>
                  <a:lnTo>
                    <a:pt x="2206729" y="0"/>
                  </a:lnTo>
                  <a:close/>
                </a:path>
              </a:pathLst>
            </a:custGeom>
            <a:solidFill>
              <a:srgbClr val="27538C"/>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5400000">
            <a:off x="9701565" y="-1257455"/>
            <a:ext cx="3429780" cy="1142530"/>
            <a:chOff x="0" y="0"/>
            <a:chExt cx="2409929" cy="802796"/>
          </a:xfrm>
        </p:grpSpPr>
        <p:sp>
          <p:nvSpPr>
            <p:cNvPr name="Freeform 11" id="11"/>
            <p:cNvSpPr/>
            <p:nvPr/>
          </p:nvSpPr>
          <p:spPr>
            <a:xfrm flipH="false" flipV="false" rot="0">
              <a:off x="0" y="0"/>
              <a:ext cx="2409929" cy="802796"/>
            </a:xfrm>
            <a:custGeom>
              <a:avLst/>
              <a:gdLst/>
              <a:ahLst/>
              <a:cxnLst/>
              <a:rect r="r" b="b" t="t" l="l"/>
              <a:pathLst>
                <a:path h="802796" w="2409929">
                  <a:moveTo>
                    <a:pt x="2206729" y="0"/>
                  </a:moveTo>
                  <a:lnTo>
                    <a:pt x="0" y="0"/>
                  </a:lnTo>
                  <a:lnTo>
                    <a:pt x="203200" y="802796"/>
                  </a:lnTo>
                  <a:lnTo>
                    <a:pt x="2409929" y="802796"/>
                  </a:lnTo>
                  <a:lnTo>
                    <a:pt x="2206729" y="0"/>
                  </a:lnTo>
                  <a:close/>
                </a:path>
              </a:pathLst>
            </a:custGeom>
            <a:solidFill>
              <a:srgbClr val="3671BF"/>
            </a:solidFill>
          </p:spPr>
        </p:sp>
        <p:sp>
          <p:nvSpPr>
            <p:cNvPr name="TextBox 12" id="1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5400000">
            <a:off x="14550655" y="3480538"/>
            <a:ext cx="7056969" cy="1142530"/>
            <a:chOff x="0" y="0"/>
            <a:chExt cx="4958567" cy="802796"/>
          </a:xfrm>
        </p:grpSpPr>
        <p:sp>
          <p:nvSpPr>
            <p:cNvPr name="Freeform 14" id="14"/>
            <p:cNvSpPr/>
            <p:nvPr/>
          </p:nvSpPr>
          <p:spPr>
            <a:xfrm flipH="false" flipV="false" rot="0">
              <a:off x="0" y="0"/>
              <a:ext cx="4958567" cy="802796"/>
            </a:xfrm>
            <a:custGeom>
              <a:avLst/>
              <a:gdLst/>
              <a:ahLst/>
              <a:cxnLst/>
              <a:rect r="r" b="b" t="t" l="l"/>
              <a:pathLst>
                <a:path h="802796" w="4958567">
                  <a:moveTo>
                    <a:pt x="4755367" y="0"/>
                  </a:moveTo>
                  <a:lnTo>
                    <a:pt x="0" y="0"/>
                  </a:lnTo>
                  <a:lnTo>
                    <a:pt x="203200" y="802796"/>
                  </a:lnTo>
                  <a:lnTo>
                    <a:pt x="4958567" y="802796"/>
                  </a:lnTo>
                  <a:lnTo>
                    <a:pt x="4755367" y="0"/>
                  </a:lnTo>
                  <a:close/>
                </a:path>
              </a:pathLst>
            </a:custGeom>
            <a:solidFill>
              <a:srgbClr val="3671BF"/>
            </a:solidFill>
          </p:spPr>
        </p:sp>
        <p:sp>
          <p:nvSpPr>
            <p:cNvPr name="TextBox 15" id="1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5400000">
            <a:off x="15479569" y="9903486"/>
            <a:ext cx="5199141" cy="1142530"/>
            <a:chOff x="0" y="0"/>
            <a:chExt cx="3653167" cy="802796"/>
          </a:xfrm>
        </p:grpSpPr>
        <p:sp>
          <p:nvSpPr>
            <p:cNvPr name="Freeform 17" id="17"/>
            <p:cNvSpPr/>
            <p:nvPr/>
          </p:nvSpPr>
          <p:spPr>
            <a:xfrm flipH="false" flipV="false" rot="0">
              <a:off x="0" y="0"/>
              <a:ext cx="3653167" cy="802796"/>
            </a:xfrm>
            <a:custGeom>
              <a:avLst/>
              <a:gdLst/>
              <a:ahLst/>
              <a:cxnLst/>
              <a:rect r="r" b="b" t="t" l="l"/>
              <a:pathLst>
                <a:path h="802796" w="3653167">
                  <a:moveTo>
                    <a:pt x="3449967" y="0"/>
                  </a:moveTo>
                  <a:lnTo>
                    <a:pt x="0" y="0"/>
                  </a:lnTo>
                  <a:lnTo>
                    <a:pt x="203200" y="802796"/>
                  </a:lnTo>
                  <a:lnTo>
                    <a:pt x="3653167" y="802796"/>
                  </a:lnTo>
                  <a:lnTo>
                    <a:pt x="3449967" y="0"/>
                  </a:lnTo>
                  <a:close/>
                </a:path>
              </a:pathLst>
            </a:custGeom>
            <a:solidFill>
              <a:srgbClr val="27538C"/>
            </a:solidFill>
          </p:spPr>
        </p:sp>
        <p:sp>
          <p:nvSpPr>
            <p:cNvPr name="TextBox 18" id="18"/>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6396639" y="819154"/>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0" id="20"/>
          <p:cNvSpPr txBox="true"/>
          <p:nvPr/>
        </p:nvSpPr>
        <p:spPr>
          <a:xfrm rot="0">
            <a:off x="1295294" y="533400"/>
            <a:ext cx="6086784" cy="981075"/>
          </a:xfrm>
          <a:prstGeom prst="rect">
            <a:avLst/>
          </a:prstGeom>
        </p:spPr>
        <p:txBody>
          <a:bodyPr anchor="t" rtlCol="false" tIns="0" lIns="0" bIns="0" rIns="0">
            <a:spAutoFit/>
          </a:bodyPr>
          <a:lstStyle/>
          <a:p>
            <a:pPr>
              <a:lnSpc>
                <a:spcPts val="7679"/>
              </a:lnSpc>
            </a:pPr>
            <a:r>
              <a:rPr lang="en-US" sz="6399">
                <a:solidFill>
                  <a:srgbClr val="27538C"/>
                </a:solidFill>
                <a:latin typeface="Roboto Condensed Bold"/>
              </a:rPr>
              <a:t>RESULT</a:t>
            </a:r>
          </a:p>
        </p:txBody>
      </p:sp>
      <p:sp>
        <p:nvSpPr>
          <p:cNvPr name="TextBox 21" id="21"/>
          <p:cNvSpPr txBox="true"/>
          <p:nvPr/>
        </p:nvSpPr>
        <p:spPr>
          <a:xfrm rot="0">
            <a:off x="248574" y="2417773"/>
            <a:ext cx="10139416" cy="7181215"/>
          </a:xfrm>
          <a:prstGeom prst="rect">
            <a:avLst/>
          </a:prstGeom>
        </p:spPr>
        <p:txBody>
          <a:bodyPr anchor="t" rtlCol="false" tIns="0" lIns="0" bIns="0" rIns="0">
            <a:spAutoFit/>
          </a:bodyPr>
          <a:lstStyle/>
          <a:p>
            <a:pPr>
              <a:lnSpc>
                <a:spcPts val="4759"/>
              </a:lnSpc>
            </a:pPr>
            <a:r>
              <a:rPr lang="en-US" sz="3399">
                <a:solidFill>
                  <a:srgbClr val="000000"/>
                </a:solidFill>
                <a:latin typeface="Canva Sans"/>
              </a:rPr>
              <a:t>The goals of the project were to download and ingest H1B visa data for 2016 into a PostgreSQL database.</a:t>
            </a:r>
          </a:p>
          <a:p>
            <a:pPr>
              <a:lnSpc>
                <a:spcPts val="4759"/>
              </a:lnSpc>
            </a:pPr>
          </a:p>
          <a:p>
            <a:pPr>
              <a:lnSpc>
                <a:spcPts val="4759"/>
              </a:lnSpc>
            </a:pPr>
            <a:r>
              <a:rPr lang="en-US" sz="3399">
                <a:solidFill>
                  <a:srgbClr val="000000"/>
                </a:solidFill>
                <a:latin typeface="Canva Sans"/>
              </a:rPr>
              <a:t> Created a Django-based API for functionalities like result count, mean and median salaries, and the 25th percentile salary.</a:t>
            </a:r>
          </a:p>
          <a:p>
            <a:pPr>
              <a:lnSpc>
                <a:spcPts val="4759"/>
              </a:lnSpc>
            </a:pPr>
          </a:p>
          <a:p>
            <a:pPr>
              <a:lnSpc>
                <a:spcPts val="4759"/>
              </a:lnSpc>
            </a:pPr>
            <a:r>
              <a:rPr lang="en-US" sz="3399">
                <a:solidFill>
                  <a:srgbClr val="000000"/>
                </a:solidFill>
                <a:latin typeface="Canva Sans"/>
              </a:rPr>
              <a:t> Data analysis aims to uncover trends, while performance measurement ensures efficient API responses, providing insights into 2016 H1B visa trends.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1454078" y="3832558"/>
            <a:ext cx="10731617" cy="2936226"/>
          </a:xfrm>
          <a:custGeom>
            <a:avLst/>
            <a:gdLst/>
            <a:ahLst/>
            <a:cxnLst/>
            <a:rect r="r" b="b" t="t" l="l"/>
            <a:pathLst>
              <a:path h="2936226" w="10731617">
                <a:moveTo>
                  <a:pt x="0" y="0"/>
                </a:moveTo>
                <a:lnTo>
                  <a:pt x="10731618" y="0"/>
                </a:lnTo>
                <a:lnTo>
                  <a:pt x="10731618" y="2936226"/>
                </a:lnTo>
                <a:lnTo>
                  <a:pt x="0" y="2936226"/>
                </a:lnTo>
                <a:lnTo>
                  <a:pt x="0" y="0"/>
                </a:lnTo>
                <a:close/>
              </a:path>
            </a:pathLst>
          </a:custGeom>
          <a:blipFill>
            <a:blip r:embed="rId2">
              <a:extLst>
                <a:ext uri="{96DAC541-7B7A-43D3-8B79-37D633B846F1}">
                  <asvg:svgBlip xmlns:asvg="http://schemas.microsoft.com/office/drawing/2016/SVG/main" r:embed="rId3"/>
                </a:ext>
              </a:extLst>
            </a:blip>
            <a:stretch>
              <a:fillRect l="0" t="-14977" r="0" b="0"/>
            </a:stretch>
          </a:blipFill>
        </p:spPr>
      </p:sp>
      <p:sp>
        <p:nvSpPr>
          <p:cNvPr name="Freeform 3" id="3"/>
          <p:cNvSpPr/>
          <p:nvPr/>
        </p:nvSpPr>
        <p:spPr>
          <a:xfrm flipH="true" flipV="true" rot="-5400000">
            <a:off x="-3894256" y="3453078"/>
            <a:ext cx="10731617" cy="2936226"/>
          </a:xfrm>
          <a:custGeom>
            <a:avLst/>
            <a:gdLst/>
            <a:ahLst/>
            <a:cxnLst/>
            <a:rect r="r" b="b" t="t" l="l"/>
            <a:pathLst>
              <a:path h="2936226" w="10731617">
                <a:moveTo>
                  <a:pt x="10731618" y="2936226"/>
                </a:moveTo>
                <a:lnTo>
                  <a:pt x="0" y="2936226"/>
                </a:lnTo>
                <a:lnTo>
                  <a:pt x="0" y="0"/>
                </a:lnTo>
                <a:lnTo>
                  <a:pt x="10731618" y="0"/>
                </a:lnTo>
                <a:lnTo>
                  <a:pt x="10731618" y="2936226"/>
                </a:lnTo>
                <a:close/>
              </a:path>
            </a:pathLst>
          </a:custGeom>
          <a:blipFill>
            <a:blip r:embed="rId2">
              <a:extLst>
                <a:ext uri="{96DAC541-7B7A-43D3-8B79-37D633B846F1}">
                  <asvg:svgBlip xmlns:asvg="http://schemas.microsoft.com/office/drawing/2016/SVG/main" r:embed="rId3"/>
                </a:ext>
              </a:extLst>
            </a:blip>
            <a:stretch>
              <a:fillRect l="0" t="-14977" r="0" b="0"/>
            </a:stretch>
          </a:blipFill>
        </p:spPr>
      </p:sp>
      <p:sp>
        <p:nvSpPr>
          <p:cNvPr name="Freeform 4" id="4"/>
          <p:cNvSpPr/>
          <p:nvPr/>
        </p:nvSpPr>
        <p:spPr>
          <a:xfrm flipH="false" flipV="false" rot="0">
            <a:off x="7438870" y="609608"/>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5400000">
            <a:off x="8363508" y="-6834688"/>
            <a:ext cx="16912758" cy="1557251"/>
            <a:chOff x="0" y="0"/>
            <a:chExt cx="2409929" cy="221896"/>
          </a:xfrm>
        </p:grpSpPr>
        <p:sp>
          <p:nvSpPr>
            <p:cNvPr name="Freeform 6" id="6"/>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27538C"/>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5400000">
            <a:off x="-6984826" y="15349582"/>
            <a:ext cx="16912758" cy="1557251"/>
            <a:chOff x="0" y="0"/>
            <a:chExt cx="2409929" cy="221896"/>
          </a:xfrm>
        </p:grpSpPr>
        <p:sp>
          <p:nvSpPr>
            <p:cNvPr name="Freeform 9" id="9"/>
            <p:cNvSpPr/>
            <p:nvPr/>
          </p:nvSpPr>
          <p:spPr>
            <a:xfrm flipH="false" flipV="false" rot="0">
              <a:off x="0" y="0"/>
              <a:ext cx="2409929" cy="221896"/>
            </a:xfrm>
            <a:custGeom>
              <a:avLst/>
              <a:gdLst/>
              <a:ahLst/>
              <a:cxnLst/>
              <a:rect r="r" b="b" t="t" l="l"/>
              <a:pathLst>
                <a:path h="221896" w="2409929">
                  <a:moveTo>
                    <a:pt x="2206729" y="0"/>
                  </a:moveTo>
                  <a:lnTo>
                    <a:pt x="0" y="0"/>
                  </a:lnTo>
                  <a:lnTo>
                    <a:pt x="203200" y="221896"/>
                  </a:lnTo>
                  <a:lnTo>
                    <a:pt x="2409929" y="221896"/>
                  </a:lnTo>
                  <a:lnTo>
                    <a:pt x="2206729" y="0"/>
                  </a:lnTo>
                  <a:close/>
                </a:path>
              </a:pathLst>
            </a:custGeom>
            <a:solidFill>
              <a:srgbClr val="27538C"/>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9434545" y="2536879"/>
            <a:ext cx="7824755" cy="5213243"/>
          </a:xfrm>
          <a:custGeom>
            <a:avLst/>
            <a:gdLst/>
            <a:ahLst/>
            <a:cxnLst/>
            <a:rect r="r" b="b" t="t" l="l"/>
            <a:pathLst>
              <a:path h="5213243" w="7824755">
                <a:moveTo>
                  <a:pt x="0" y="0"/>
                </a:moveTo>
                <a:lnTo>
                  <a:pt x="7824755" y="0"/>
                </a:lnTo>
                <a:lnTo>
                  <a:pt x="7824755" y="5213242"/>
                </a:lnTo>
                <a:lnTo>
                  <a:pt x="0" y="5213242"/>
                </a:lnTo>
                <a:lnTo>
                  <a:pt x="0" y="0"/>
                </a:lnTo>
                <a:close/>
              </a:path>
            </a:pathLst>
          </a:custGeom>
          <a:blipFill>
            <a:blip r:embed="rId6"/>
            <a:stretch>
              <a:fillRect l="0" t="0" r="0" b="0"/>
            </a:stretch>
          </a:blipFill>
        </p:spPr>
      </p:sp>
      <p:sp>
        <p:nvSpPr>
          <p:cNvPr name="TextBox 12" id="12"/>
          <p:cNvSpPr txBox="true"/>
          <p:nvPr/>
        </p:nvSpPr>
        <p:spPr>
          <a:xfrm rot="0">
            <a:off x="-259586" y="2748382"/>
            <a:ext cx="10313168" cy="1838325"/>
          </a:xfrm>
          <a:prstGeom prst="rect">
            <a:avLst/>
          </a:prstGeom>
        </p:spPr>
        <p:txBody>
          <a:bodyPr anchor="t" rtlCol="false" tIns="0" lIns="0" bIns="0" rIns="0">
            <a:spAutoFit/>
          </a:bodyPr>
          <a:lstStyle/>
          <a:p>
            <a:pPr algn="ctr">
              <a:lnSpc>
                <a:spcPts val="14400"/>
              </a:lnSpc>
            </a:pPr>
            <a:r>
              <a:rPr lang="en-US" sz="12000">
                <a:solidFill>
                  <a:srgbClr val="123664"/>
                </a:solidFill>
                <a:latin typeface="Roboto Condensed Bold"/>
              </a:rPr>
              <a:t>THANK YOU</a:t>
            </a:r>
          </a:p>
        </p:txBody>
      </p:sp>
      <p:sp>
        <p:nvSpPr>
          <p:cNvPr name="TextBox 13" id="13"/>
          <p:cNvSpPr txBox="true"/>
          <p:nvPr/>
        </p:nvSpPr>
        <p:spPr>
          <a:xfrm rot="0">
            <a:off x="461467" y="7045271"/>
            <a:ext cx="10313168" cy="1390650"/>
          </a:xfrm>
          <a:prstGeom prst="rect">
            <a:avLst/>
          </a:prstGeom>
        </p:spPr>
        <p:txBody>
          <a:bodyPr anchor="t" rtlCol="false" tIns="0" lIns="0" bIns="0" rIns="0">
            <a:spAutoFit/>
          </a:bodyPr>
          <a:lstStyle/>
          <a:p>
            <a:pPr algn="ctr">
              <a:lnSpc>
                <a:spcPts val="3600"/>
              </a:lnSpc>
            </a:pPr>
            <a:r>
              <a:rPr lang="en-US" sz="3000">
                <a:solidFill>
                  <a:srgbClr val="123664"/>
                </a:solidFill>
                <a:latin typeface="Roboto Condensed Bold"/>
              </a:rPr>
              <a:t>AAKANKSHA(TEAM LEADER) : 21104025</a:t>
            </a:r>
          </a:p>
          <a:p>
            <a:pPr algn="ctr">
              <a:lnSpc>
                <a:spcPts val="3600"/>
              </a:lnSpc>
            </a:pPr>
            <a:r>
              <a:rPr lang="en-US" sz="3000">
                <a:solidFill>
                  <a:srgbClr val="123664"/>
                </a:solidFill>
                <a:latin typeface="Roboto Condensed Bold"/>
              </a:rPr>
              <a:t>ASPAN DHILLON : 21104045</a:t>
            </a:r>
          </a:p>
          <a:p>
            <a:pPr algn="ctr">
              <a:lnSpc>
                <a:spcPts val="3600"/>
              </a:lnSpc>
            </a:pPr>
            <a:r>
              <a:rPr lang="en-US" sz="3000">
                <a:solidFill>
                  <a:srgbClr val="123664"/>
                </a:solidFill>
                <a:latin typeface="Roboto Condensed Bold"/>
              </a:rPr>
              <a:t>ARNAV SHARMA : 21108024</a:t>
            </a:r>
          </a:p>
        </p:txBody>
      </p:sp>
      <p:sp>
        <p:nvSpPr>
          <p:cNvPr name="TextBox 14" id="14"/>
          <p:cNvSpPr txBox="true"/>
          <p:nvPr/>
        </p:nvSpPr>
        <p:spPr>
          <a:xfrm rot="0">
            <a:off x="221116" y="5997521"/>
            <a:ext cx="10313168" cy="1066800"/>
          </a:xfrm>
          <a:prstGeom prst="rect">
            <a:avLst/>
          </a:prstGeom>
        </p:spPr>
        <p:txBody>
          <a:bodyPr anchor="t" rtlCol="false" tIns="0" lIns="0" bIns="0" rIns="0">
            <a:spAutoFit/>
          </a:bodyPr>
          <a:lstStyle/>
          <a:p>
            <a:pPr algn="ctr">
              <a:lnSpc>
                <a:spcPts val="8399"/>
              </a:lnSpc>
            </a:pPr>
            <a:r>
              <a:rPr lang="en-US" sz="6999">
                <a:solidFill>
                  <a:srgbClr val="123664"/>
                </a:solidFill>
                <a:latin typeface="Roboto Condensed Bold"/>
              </a:rPr>
              <a:t>CONFUSION 404</a:t>
            </a:r>
          </a:p>
        </p:txBody>
      </p:sp>
      <p:sp>
        <p:nvSpPr>
          <p:cNvPr name="Freeform 15" id="15"/>
          <p:cNvSpPr/>
          <p:nvPr/>
        </p:nvSpPr>
        <p:spPr>
          <a:xfrm flipH="false" flipV="false" rot="0">
            <a:off x="7438870" y="9510781"/>
            <a:ext cx="3991351" cy="419092"/>
          </a:xfrm>
          <a:custGeom>
            <a:avLst/>
            <a:gdLst/>
            <a:ahLst/>
            <a:cxnLst/>
            <a:rect r="r" b="b" t="t" l="l"/>
            <a:pathLst>
              <a:path h="419092" w="3991351">
                <a:moveTo>
                  <a:pt x="0" y="0"/>
                </a:moveTo>
                <a:lnTo>
                  <a:pt x="3991351" y="0"/>
                </a:lnTo>
                <a:lnTo>
                  <a:pt x="3991351" y="419092"/>
                </a:lnTo>
                <a:lnTo>
                  <a:pt x="0" y="4190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DAFxWPMCpD0</dc:identifier>
  <dcterms:modified xsi:type="dcterms:W3CDTF">2011-08-01T06:04:30Z</dcterms:modified>
  <cp:revision>1</cp:revision>
  <dc:title>Data Analysis using Django</dc:title>
</cp:coreProperties>
</file>

<file path=docProps/thumbnail.jpeg>
</file>